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  <p:sldMasterId id="2147484428" r:id="rId2"/>
    <p:sldMasterId id="2147484444" r:id="rId3"/>
  </p:sldMasterIdLst>
  <p:notesMasterIdLst>
    <p:notesMasterId r:id="rId67"/>
  </p:notesMasterIdLst>
  <p:handoutMasterIdLst>
    <p:handoutMasterId r:id="rId68"/>
  </p:handoutMasterIdLst>
  <p:sldIdLst>
    <p:sldId id="780" r:id="rId4"/>
    <p:sldId id="536" r:id="rId5"/>
    <p:sldId id="691" r:id="rId6"/>
    <p:sldId id="781" r:id="rId7"/>
    <p:sldId id="750" r:id="rId8"/>
    <p:sldId id="782" r:id="rId9"/>
    <p:sldId id="748" r:id="rId10"/>
    <p:sldId id="783" r:id="rId11"/>
    <p:sldId id="749" r:id="rId12"/>
    <p:sldId id="784" r:id="rId13"/>
    <p:sldId id="751" r:id="rId14"/>
    <p:sldId id="752" r:id="rId15"/>
    <p:sldId id="753" r:id="rId16"/>
    <p:sldId id="754" r:id="rId17"/>
    <p:sldId id="755" r:id="rId18"/>
    <p:sldId id="756" r:id="rId19"/>
    <p:sldId id="757" r:id="rId20"/>
    <p:sldId id="758" r:id="rId21"/>
    <p:sldId id="759" r:id="rId22"/>
    <p:sldId id="692" r:id="rId23"/>
    <p:sldId id="694" r:id="rId24"/>
    <p:sldId id="695" r:id="rId25"/>
    <p:sldId id="696" r:id="rId26"/>
    <p:sldId id="697" r:id="rId27"/>
    <p:sldId id="698" r:id="rId28"/>
    <p:sldId id="699" r:id="rId29"/>
    <p:sldId id="700" r:id="rId30"/>
    <p:sldId id="701" r:id="rId31"/>
    <p:sldId id="702" r:id="rId32"/>
    <p:sldId id="703" r:id="rId33"/>
    <p:sldId id="704" r:id="rId34"/>
    <p:sldId id="705" r:id="rId35"/>
    <p:sldId id="706" r:id="rId36"/>
    <p:sldId id="708" r:id="rId37"/>
    <p:sldId id="709" r:id="rId38"/>
    <p:sldId id="707" r:id="rId39"/>
    <p:sldId id="719" r:id="rId40"/>
    <p:sldId id="710" r:id="rId41"/>
    <p:sldId id="720" r:id="rId42"/>
    <p:sldId id="721" r:id="rId43"/>
    <p:sldId id="711" r:id="rId44"/>
    <p:sldId id="722" r:id="rId45"/>
    <p:sldId id="712" r:id="rId46"/>
    <p:sldId id="715" r:id="rId47"/>
    <p:sldId id="713" r:id="rId48"/>
    <p:sldId id="716" r:id="rId49"/>
    <p:sldId id="714" r:id="rId50"/>
    <p:sldId id="717" r:id="rId51"/>
    <p:sldId id="774" r:id="rId52"/>
    <p:sldId id="777" r:id="rId53"/>
    <p:sldId id="778" r:id="rId54"/>
    <p:sldId id="779" r:id="rId55"/>
    <p:sldId id="776" r:id="rId56"/>
    <p:sldId id="775" r:id="rId57"/>
    <p:sldId id="785" r:id="rId58"/>
    <p:sldId id="786" r:id="rId59"/>
    <p:sldId id="787" r:id="rId60"/>
    <p:sldId id="788" r:id="rId61"/>
    <p:sldId id="789" r:id="rId62"/>
    <p:sldId id="790" r:id="rId63"/>
    <p:sldId id="791" r:id="rId64"/>
    <p:sldId id="792" r:id="rId65"/>
    <p:sldId id="793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707F000-4337-417A-ACB9-422915F34F25}">
          <p14:sldIdLst>
            <p14:sldId id="780"/>
            <p14:sldId id="536"/>
            <p14:sldId id="691"/>
            <p14:sldId id="781"/>
            <p14:sldId id="750"/>
            <p14:sldId id="782"/>
            <p14:sldId id="748"/>
            <p14:sldId id="783"/>
            <p14:sldId id="749"/>
            <p14:sldId id="784"/>
          </p14:sldIdLst>
        </p14:section>
        <p14:section name="无标题节" id="{8E8B0A99-78FE-41FC-A884-AF9CD5D4B502}">
          <p14:sldIdLst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</p14:sldIdLst>
        </p14:section>
        <p14:section name="无标题节" id="{73ADB165-9047-4512-84D7-3DC985850F43}">
          <p14:sldIdLst>
            <p14:sldId id="692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8"/>
            <p14:sldId id="709"/>
            <p14:sldId id="707"/>
            <p14:sldId id="719"/>
            <p14:sldId id="710"/>
            <p14:sldId id="720"/>
            <p14:sldId id="721"/>
            <p14:sldId id="711"/>
            <p14:sldId id="722"/>
            <p14:sldId id="712"/>
            <p14:sldId id="715"/>
            <p14:sldId id="713"/>
            <p14:sldId id="716"/>
            <p14:sldId id="714"/>
            <p14:sldId id="717"/>
          </p14:sldIdLst>
        </p14:section>
        <p14:section name="无标题节" id="{A7866C69-E1F8-4530-911E-2880AB13CF0E}">
          <p14:sldIdLst>
            <p14:sldId id="774"/>
            <p14:sldId id="777"/>
            <p14:sldId id="778"/>
            <p14:sldId id="779"/>
            <p14:sldId id="776"/>
            <p14:sldId id="775"/>
          </p14:sldIdLst>
        </p14:section>
        <p14:section name="无标题节" id="{CF78932D-729F-40AB-AD3A-9CC9CF48D06A}">
          <p14:sldIdLst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hlink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/>
    <p:restoredTop sz="81671"/>
  </p:normalViewPr>
  <p:slideViewPr>
    <p:cSldViewPr snapToGrid="0">
      <p:cViewPr>
        <p:scale>
          <a:sx n="90" d="100"/>
          <a:sy n="90" d="100"/>
        </p:scale>
        <p:origin x="348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7298FB0-A657-AE45-941D-311F1E56A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1CC1C6C2-723E-5348-9D6D-90C49E85163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593522D3-1030-7742-B0C3-32AC305A38A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8998C15A-E15D-EE4C-B80F-7A7B8A54561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A74EB9-6B2A-3948-9D9B-0D9384BFEE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92DC90B3-9CEB-174E-9BEA-C09444C1DD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6CB0E68-1CC4-D749-B827-C623BE7A019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669DAAFB-E822-B640-9037-D76750C22DF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442B56AC-E8A2-BF4D-90DD-B47CDFC0E3C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174E64F1-7007-3445-BF67-6F25110F519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EC3D861C-BDD4-624A-BEDB-725742C526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72534CB-4F97-3F4F-A855-3782E822DB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SimSun" panose="02010600030101010101" pitchFamily="2" charset="-122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E461613C-75C1-AE43-9710-0D2D2A8DB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652DD904-F86E-4C42-85A2-5658634FC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7593DE5F-D106-0F40-ACB9-CD821C087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C88165-089E-1544-871C-3E69344B644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903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Image Placeholder 1">
            <a:extLst>
              <a:ext uri="{FF2B5EF4-FFF2-40B4-BE49-F238E27FC236}">
                <a16:creationId xmlns:a16="http://schemas.microsoft.com/office/drawing/2014/main" id="{F6EEBE1E-88C5-6848-A4E8-67327358E6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2" name="Notes Placeholder 2">
            <a:extLst>
              <a:ext uri="{FF2B5EF4-FFF2-40B4-BE49-F238E27FC236}">
                <a16:creationId xmlns:a16="http://schemas.microsoft.com/office/drawing/2014/main" id="{05007019-4367-5844-8D31-3F068664C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https://www.youtube.com/watch?v=7J5rs56JBs8&amp;list=PLLuMmzMTgVK7vEbeHBDD42pqqG36jhuOr&amp;index=69</a:t>
            </a:r>
          </a:p>
        </p:txBody>
      </p:sp>
      <p:sp>
        <p:nvSpPr>
          <p:cNvPr id="133123" name="Slide Number Placeholder 3">
            <a:extLst>
              <a:ext uri="{FF2B5EF4-FFF2-40B4-BE49-F238E27FC236}">
                <a16:creationId xmlns:a16="http://schemas.microsoft.com/office/drawing/2014/main" id="{92BBE9F3-6797-CA4F-A160-40C19EC3F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61EC57-08DC-4244-A01C-48147DCC002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83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E1F9F8-CFEF-B849-B34A-21DF3EFBC8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54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、数组按照逐渐增加的方式递增（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a[k],a[k+1],a[k+2]…)</a:t>
            </a:r>
          </a:p>
          <a:p>
            <a:pPr eaLnBrk="1" hangingPunct="1"/>
            <a:r>
              <a:rPr lang="zh-CN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、针对每个子数组，按照上述方式求解包含最右边元素的最大子数组</a:t>
            </a:r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、最大的子数组即为数组的最大子数组</a:t>
            </a:r>
          </a:p>
        </p:txBody>
      </p:sp>
      <p:sp>
        <p:nvSpPr>
          <p:cNvPr id="5939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0ADB30-FEE0-4C0F-8E74-3BF2BAD74D3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5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8" name="幻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E6872B-9C96-4DDB-AD9A-67C97970A7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58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左子树表示选择此节点，右子树表示不选择此节点</a:t>
            </a:r>
          </a:p>
        </p:txBody>
      </p:sp>
      <p:sp>
        <p:nvSpPr>
          <p:cNvPr id="66564" name="幻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0D1786-CF86-47B4-A0CF-2997E86403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9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6A3B43AF-992E-B344-8BE9-1365056406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742E63F7-06C7-5041-92AC-82263044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8410737F-1288-FF41-AC10-14FFA65DE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9856A6F-6FE6-194E-B4FF-F89F499AE2DE}" type="slidenum">
              <a:rPr lang="zh-CN" altLang="en-US">
                <a:latin typeface="Arial" panose="020B0604020202020204" pitchFamily="34" charset="0"/>
              </a:rPr>
              <a:pPr/>
              <a:t>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89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6A3B43AF-992E-B344-8BE9-1365056406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742E63F7-06C7-5041-92AC-82263044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8410737F-1288-FF41-AC10-14FFA65DE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9856A6F-6FE6-194E-B4FF-F89F499AE2DE}" type="slidenum">
              <a:rPr lang="zh-CN" altLang="en-US">
                <a:latin typeface="Arial" panose="020B0604020202020204" pitchFamily="34" charset="0"/>
              </a:rPr>
              <a:pPr/>
              <a:t>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18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6A3B43AF-992E-B344-8BE9-1365056406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742E63F7-06C7-5041-92AC-82263044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8410737F-1288-FF41-AC10-14FFA65DE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9856A6F-6FE6-194E-B4FF-F89F499AE2DE}" type="slidenum">
              <a:rPr lang="zh-CN" altLang="en-US">
                <a:latin typeface="Arial" panose="020B0604020202020204" pitchFamily="34" charset="0"/>
              </a:rPr>
              <a:pPr/>
              <a:t>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51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6A3B43AF-992E-B344-8BE9-1365056406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742E63F7-06C7-5041-92AC-82263044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8410737F-1288-FF41-AC10-14FFA65DE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9856A6F-6FE6-194E-B4FF-F89F499AE2DE}" type="slidenum">
              <a:rPr lang="zh-CN" altLang="en-US">
                <a:latin typeface="Arial" panose="020B0604020202020204" pitchFamily="34" charset="0"/>
              </a:rPr>
              <a:pPr/>
              <a:t>6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50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6A3B43AF-992E-B344-8BE9-1365056406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742E63F7-06C7-5041-92AC-82263044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8410737F-1288-FF41-AC10-14FFA65DE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9856A6F-6FE6-194E-B4FF-F89F499AE2DE}" type="slidenum">
              <a:rPr lang="zh-CN" altLang="en-US">
                <a:latin typeface="Arial" panose="020B0604020202020204" pitchFamily="34" charset="0"/>
              </a:rPr>
              <a:pPr/>
              <a:t>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4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6A3B43AF-992E-B344-8BE9-1365056406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742E63F7-06C7-5041-92AC-82263044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8410737F-1288-FF41-AC10-14FFA65DE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9856A6F-6FE6-194E-B4FF-F89F499AE2DE}" type="slidenum">
              <a:rPr lang="zh-CN" altLang="en-US">
                <a:latin typeface="Arial" panose="020B0604020202020204" pitchFamily="34" charset="0"/>
              </a:rPr>
              <a:pPr/>
              <a:t>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6A3B43AF-992E-B344-8BE9-1365056406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742E63F7-06C7-5041-92AC-82263044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8410737F-1288-FF41-AC10-14FFA65DE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9856A6F-6FE6-194E-B4FF-F89F499AE2DE}" type="slidenum">
              <a:rPr lang="zh-CN" altLang="en-US">
                <a:latin typeface="Arial" panose="020B0604020202020204" pitchFamily="34" charset="0"/>
              </a:rPr>
              <a:pPr/>
              <a:t>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6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6A3B43AF-992E-B344-8BE9-1365056406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742E63F7-06C7-5041-92AC-82263044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8410737F-1288-FF41-AC10-14FFA65DE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9856A6F-6FE6-194E-B4FF-F89F499AE2DE}" type="slidenum">
              <a:rPr lang="zh-CN" altLang="en-US">
                <a:latin typeface="Arial" panose="020B0604020202020204" pitchFamily="34" charset="0"/>
              </a:rPr>
              <a:pPr/>
              <a:t>10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9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32C84EC-5FD1-6340-AF18-7F8CB0DDBC43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AE36703D-DACD-8D42-8E91-63FBB27A38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546A6711-6428-B944-847D-BEBE0FD7E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B01FEEFF-4BEF-C947-84C3-020A1A777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8D3C797-E2A4-094F-83E8-299361F42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B0BA210F-1FD3-324D-9CBC-3CFECC00F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EEC2DFB5-4084-8345-9762-0E075C086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8FEFB39-E0FF-6047-BBF8-0623707C2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09085026-E8DD-8248-A6CC-C24C41D3F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A7EBB45-AA54-7841-B93B-3E7CCFDCF8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pic>
        <p:nvPicPr>
          <p:cNvPr id="14" name="Picture 17" descr="index_03">
            <a:extLst>
              <a:ext uri="{FF2B5EF4-FFF2-40B4-BE49-F238E27FC236}">
                <a16:creationId xmlns:a16="http://schemas.microsoft.com/office/drawing/2014/main" id="{16A45AF7-573F-4F4C-B733-6D473F48C0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14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0AF16D8B-94ED-C147-9665-2D6FF41093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F5D4B6B-BC00-DB41-9DD5-A23BB97D753A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70639EF-71F8-1748-9776-E8FBFEBBA7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6C14073-AE64-8045-B150-D9E1AC609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766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A243C23-4073-9A4E-B324-F007DC9962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F42EE-2A5D-2F4F-AE9B-02270D23D956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65E1F8B0-22A3-164C-9638-8185D2C662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B9B7C-985C-BD42-A473-2E94991B5B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34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A259ABA-351C-5F41-BCB8-C5895941B0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F239A-BD02-C44C-9CDF-5ADA85742C86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48C245E-11BD-7249-84E5-CACB005CC0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23300-1AD5-6443-8C6C-EE258C12E8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4504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5850E68-E163-3448-9096-0E289BA1222B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2B4CBFAE-0A2E-2440-A2F3-8D044F43C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862EFDED-1CEA-3745-A241-0773F0514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E7F85F99-7C6B-E447-A7D9-55B9DAE0C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92041F0-3CEB-5045-86A4-C50098D69E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2A44425F-8570-C14B-A6B1-2C126BB39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C7148219-7763-4E49-BB4E-0FBC13301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CDC3B6D6-BE1E-D347-A75A-A40A03BF0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06323FFE-F7F2-3849-9E5E-58B56F48B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9C042121-B889-2A4C-8202-BDEAF8A24A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pic>
        <p:nvPicPr>
          <p:cNvPr id="14" name="Picture 17" descr="index_03">
            <a:extLst>
              <a:ext uri="{FF2B5EF4-FFF2-40B4-BE49-F238E27FC236}">
                <a16:creationId xmlns:a16="http://schemas.microsoft.com/office/drawing/2014/main" id="{9BC62634-6F47-CB42-9F2D-65F326C30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14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B0E0B24-1CD4-6544-85AA-593465E681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99642-A703-7A41-8EB7-45E480B7A155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88A6417-4E51-5445-9557-341520FE19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AF1753-BBFF-CC47-A60F-D8143EF2BDE3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5229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D5DA610-AF39-F34B-AC7D-6895123F61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43F80-C942-CA4A-ACEB-5BCBC0453748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908DFDA-AD01-7A4D-9E1F-F91BA0494A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0433D0-94DC-474A-8043-762A1AC51FF5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614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B03A4CC-ADFC-9243-94B7-30FF8EEA21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0B838-B666-4E44-A50A-19F6042C158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60CB5608-1421-CF47-B814-954B27EC46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4A19C2-B4F0-554F-BB62-1CA0C0C5E900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39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812CB83-84AA-9B4C-9B03-B1EFF70DB5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B0854B-431C-244E-A25D-2CA8CB30FBF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6078C43-62B6-4E4F-97C5-B07F295270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imes New Roman" charset="0"/>
                <a:ea typeface="SimSun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7492A8C-B409-6B4B-B310-D703B8A77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3A2B32-1C58-9E44-BA49-2C314FA2BD8D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972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D11DD40-0C1D-4145-9125-85299BD0E1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DA276-2B20-1B49-B073-64ABFFDA767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1C7A7D9-89FE-2B4E-B473-2B774A16B5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imes New Roman" charset="0"/>
                <a:ea typeface="SimSun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A29C60C-CAC3-8A43-96F5-BFA3A8C665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A02334-DF9C-3D42-8801-195F18AFBC2A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339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47191AD-F6EE-A649-88CD-D7E3020D32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AB3AB7-5208-E848-85EF-38D54373B13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40AA67EA-75E5-D34D-AEE8-50DBFB88AE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imes New Roman" charset="0"/>
                <a:ea typeface="SimSun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D52C9AF-0B4A-C341-8903-550D86EC3F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600DAA-3137-BE4F-A889-E7C0B18931D2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3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EED95B4-77F3-4140-9519-B2835C30E0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EF3417-1A0F-6147-9D7F-47B9744541C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C9535C4B-7FEF-C845-A032-F607E2D8FA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imes New Roman" charset="0"/>
                <a:ea typeface="SimSun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E43EA9A-9F64-D045-8895-F59817B951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3E35BC-504B-974E-B00B-DBCE5876227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568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5D62578-5B33-604A-BF1B-A6CFF151B3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8231B2-86D3-5247-A13B-5CBCD3ACB3D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0BC9152-67BA-7A49-959F-6BBC0258D6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657BD-A746-4B46-A0B2-352E845477A2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10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2410BD0-5739-D142-B53B-24D45654C4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F22FC-E275-1245-A7F0-450180CC485A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76FC48D-3F6A-7E46-B37B-EC20AD942F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890FC-6D66-AF41-818B-D8E11BD726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7572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23E9ADF-0A1B-2B48-8CF2-B32CA377F3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BFE82B-FB11-014A-8FDE-F3F30E399603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52F250B-9646-6D4C-8162-6FF61E0281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AE1B2-0DC5-9D49-8851-391F8E58F8B3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605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E3E2C5D-9E8F-E94E-A3F5-0631679625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FE48FF-C98F-6245-B531-4B0AC61EA5B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5F64D01-A2A0-DD4C-8732-E37594D007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046C18-10AC-444F-AAD6-1C6B978D2C2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347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F099CDC-4780-3549-9D23-3939B10E67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980F71-6F73-C94A-9669-DDC8270E90CF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013F4A3-AF7A-3542-B117-20B820F869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C15936-62A3-E243-9B38-4C9B90D5E46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310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5413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75E2CF-1D19-524D-9DA7-645F62006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50813" y="327025"/>
            <a:ext cx="2895601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charset="0"/>
                <a:ea typeface="SimSun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D674A1-BB9C-E44E-8FDE-0EE4A64CA2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89713" y="651668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6E190A-2278-A04E-B094-0C23962D574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92D940-0553-004E-87B4-B275C5790B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60375" y="6519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8D8F9C-8CD8-5F48-9AEF-A59A93A1AFA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445975"/>
      </p:ext>
    </p:extLst>
  </p:cSld>
  <p:clrMapOvr>
    <a:masterClrMapping/>
  </p:clrMapOvr>
  <p:transition>
    <p:blinds dir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541338"/>
            <a:ext cx="8229600" cy="558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7E0DD-0D87-FD43-A868-42C180D77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50813" y="327025"/>
            <a:ext cx="2895601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charset="0"/>
                <a:ea typeface="SimSun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F9457-4568-0747-A103-C04D1EC89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89713" y="651668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FFA5AB-F341-F94C-98EE-16FE76781A0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3624E-9278-8940-9FAC-0CE0E5BF6E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60375" y="6519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2C84DF-15CB-FC4E-A27E-0C90FD25DC9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144321"/>
      </p:ext>
    </p:extLst>
  </p:cSld>
  <p:clrMapOvr>
    <a:masterClrMapping/>
  </p:clrMapOvr>
  <p:transition>
    <p:blinds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13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C4E7A-573D-1246-91E4-80AE428B8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50813" y="327025"/>
            <a:ext cx="2895601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charset="0"/>
                <a:ea typeface="SimSun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BD703-ECBD-614C-A4CA-B7EE6B266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89713" y="651668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53643-3FA5-884A-A224-74CE9AC2818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3E5A9-A44B-E44D-8465-B1A5C2F6C76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60375" y="6519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713984-F8D4-AB45-9BE7-A53A1C7AB6A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729679"/>
      </p:ext>
    </p:extLst>
  </p:cSld>
  <p:clrMapOvr>
    <a:masterClrMapping/>
  </p:clrMapOvr>
  <p:transition>
    <p:blinds dir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13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E4AF2-6221-5C41-B436-1F5CCF22C6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50813" y="327025"/>
            <a:ext cx="2895601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charset="0"/>
                <a:ea typeface="SimSun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EAE8-C01C-D34C-9155-FE0744572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89713" y="651668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EF429B-87B1-AE42-80B9-A740DE676EE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F31294-493E-DF45-9685-03C28994DFF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60375" y="6519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226829-1EDD-DC4F-A8AE-0A3064DFD6A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646868"/>
      </p:ext>
    </p:extLst>
  </p:cSld>
  <p:clrMapOvr>
    <a:masterClrMapping/>
  </p:clrMapOvr>
  <p:transition>
    <p:blinds dir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D3F61F58-8110-0F46-8F57-288583808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1A5DDD80-0806-B547-9EA1-254D3293F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BC75DF93-6B08-994C-9169-EF0B35007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BAF435A7-7707-E94C-817A-3763A0046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F751D0A-36BF-C74A-8761-70D3351A1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F5861C10-87C4-AE41-B122-30635A1EB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34262FB-02DB-DB45-A20E-8C202CC2DB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4" name="Picture 17" descr="index_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14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EC601-1C5C-A04B-83DE-FE4309719E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9059EB-1480-4FCA-A620-23DCB85275C1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9ED9825-DB00-F14D-A979-419CE607D4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D45A7-9CAD-4AB2-B22D-1149378B5D9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2653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62B5F4-63CB-3344-B78D-A25DEE0339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E6BB6F-86E5-4C8B-930C-E9EDB32C33F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FE2E7EC-3540-BC49-9AD9-CE99A5DE65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DF79A4-4F11-44BB-82F0-E62614E0745B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6610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62B5F4-63CB-3344-B78D-A25DEE0339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8E9B63-4F90-42D0-94E2-762ED2150D9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FE2E7EC-3540-BC49-9AD9-CE99A5DE65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BBE794-F1CB-43EB-AFFA-8B94378CD6B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3827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4BB49C9-C6AF-3647-8319-2126CA973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F5D22-DD10-3740-948E-C785601F6DB6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9AD9CA7-5E45-B04E-BEEC-A4FF1E115A0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9FB3C7-FB07-B644-81F9-FC3726A652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469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0E2B772-AF93-6144-9272-01EAB69FFF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F6963-94E1-414A-B7A6-55DDA1E320DA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9FBAF3A-DDE2-C040-AB1E-D0503AA6BA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                             武汉大学国际软件学院唐存琛 刘峰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8BE7F3C-3A5C-1743-9F5E-EEDDA89379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EBBB00-747D-4639-A8E6-6D3D571170A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5226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4DA7781-496E-4341-BBC5-B927742275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B6D78-3849-4DCA-9F3C-E690A435ACFE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2F75786-7354-B049-BABC-15B348201D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                             武汉大学国际软件学院唐存琛 刘峰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B16D2CA-7E5B-9B4A-AD03-0889B57D04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62EF2C-2EC5-4E3E-BB0F-7EA0100EA9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705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10F9374F-DE01-A443-BC87-01343188AA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FA3576-142E-4374-949A-494F4C80B456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7906891E-2FED-2147-9844-C1431F6ED2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                             武汉大学国际软件学院唐存琛 刘峰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AB300177-150A-4849-9AF5-201F122353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40FE02-0660-4235-8DA5-7E7712646437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1971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3AA6D952-C81F-434E-A483-05579FDCA3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71AE1E-D845-4AAA-8424-6CFC97251909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B6620BD5-58CA-C04D-801E-061CA212F8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                             武汉大学国际软件学院唐存琛 刘峰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85DCAC28-7BDA-8B49-8B83-C7FDE038C6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57036D-5FA4-4EC2-AF35-BB009FFE1007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4945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862B5F4-63CB-3344-B78D-A25DEE0339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42D9C6-C7D5-45FC-BFD9-1B57DAAB2A7F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FE2E7EC-3540-BC49-9AD9-CE99A5DE65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98BAE3-FB86-4154-A91B-0D8527AA9FCB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260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862B5F4-63CB-3344-B78D-A25DEE0339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69454-010B-45C7-9A3B-64D19C537D0A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FE2E7EC-3540-BC49-9AD9-CE99A5DE65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BD27E1-5109-45E5-8F75-F1E114F5557B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931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62B5F4-63CB-3344-B78D-A25DEE0339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16EBA-9EC2-465C-997D-03193CFFCDA6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FE2E7EC-3540-BC49-9AD9-CE99A5DE65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CDCD94-88BF-4C08-A9EA-CCD17966C49C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608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62B5F4-63CB-3344-B78D-A25DEE0339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5B6AF2-1370-47D3-AA76-ACF2EC7DFC6B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FE2E7EC-3540-BC49-9AD9-CE99A5DE65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CBB6B5-1F61-4EC2-A248-BE7A14A08985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1538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7183438" cy="9064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33400" y="1219200"/>
            <a:ext cx="8229600" cy="4913313"/>
          </a:xfrm>
        </p:spPr>
        <p:txBody>
          <a:bodyPr>
            <a:norm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7C06C2-63C3-6545-ABB9-4C8C41F2C0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76600" y="6248400"/>
            <a:ext cx="35052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imes New Roman" charset="0"/>
                <a:ea typeface="宋体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Software School of XiDian University</a:t>
            </a:r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93EB7B3C-9407-3448-B589-98C37F46F8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847AB3-C86D-4745-873D-2EDB20877E1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33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24F6C7F-C6D1-3A4F-9FB8-9859098F35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AE6F4-3E9A-E14A-AC60-695DC0457E55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F7A8D82-87FC-9541-B224-6EA2C01965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imes New Roman" charset="0"/>
                <a:ea typeface="SimSun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4F54285-0081-B547-AC19-D00D50A19B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C4475F-55BF-1541-ADD7-A10E7BD27F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219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71100AD7-8AFB-3F4E-8912-088F8A21E7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0770A-41A2-EB49-ACB9-D5371E5EB49C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34C531D-D484-C746-AE14-EF1E90B15E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imes New Roman" charset="0"/>
                <a:ea typeface="SimSun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972245A-FD7A-3542-9C0F-3456B999FB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66F818-67E7-DD47-9174-A0ABE9EE65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530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B509797-52A5-D346-A130-018E12100D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6FCD7-6F96-FD47-A80F-5C29F28B9E84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0B37461-84C5-EC46-AE19-A0DB159CF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imes New Roman" charset="0"/>
                <a:ea typeface="SimSun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2AF3A5F-566D-E149-AD69-D71B82824E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C92079-3AB8-4946-BC4E-5E3457B12E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28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459E1E8-B671-874C-9104-39280A796D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70106-075B-394B-B9FD-25E294EFDEA5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1FCDF45-A7B8-6747-8E3D-D58A34AA80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19213" y="6243638"/>
            <a:ext cx="5233987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imes New Roman" charset="0"/>
                <a:ea typeface="SimSun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F857F2E0-5A7C-ED45-8B7C-18003A8C3B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B16996-2415-9645-9E10-5D83802028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09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9FD0BC6-1477-2040-A3BA-3172FBD85F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8A59D-ADCB-BF4D-9822-F8A7901ABE55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339989D-804C-274A-A965-9414BB639B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DADDB-37CF-8F47-B3E4-4DAFDD7A54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08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86337D5-0FDD-444D-8DBD-CF3CA29768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A7529-5C5F-4242-B971-18D4DF5C598E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D29375B-9328-B540-9B8B-83595D170C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FCF56-24CB-3944-BF4A-908D19C3C7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1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9581D7E-1CCF-194A-A2CE-6FA3F36E6EA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13D8461-3DCD-BB44-89F3-F22BAA10ED3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1FAA375-C07E-5145-A761-753B37595A1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744C34B-4550-3748-B21C-AA1074F25D9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2F75B82-8C35-3F43-BF6F-9426FF5293A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392FE32-AE5D-C142-A08E-B2E08DC253C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C5EA424-DBF6-ED46-8F78-E1CDD371CC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559357FC-AD7D-AD4E-9687-6618F13E2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5B1786D3-CF70-2A4C-BCC9-C2C9D1DD8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0907" name="Rectangle 11">
            <a:extLst>
              <a:ext uri="{FF2B5EF4-FFF2-40B4-BE49-F238E27FC236}">
                <a16:creationId xmlns:a16="http://schemas.microsoft.com/office/drawing/2014/main" id="{0860CE11-84A8-AA45-81C8-EBF0AEF85DC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ahoma" panose="020B060403050404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B6F096F-1986-3148-B180-5DCDAACEEA41}" type="datetime1">
              <a:rPr lang="en-US" altLang="zh-CN" smtClean="0"/>
              <a:t>12/10/2022</a:t>
            </a:fld>
            <a:endParaRPr lang="en-US" altLang="zh-CN"/>
          </a:p>
        </p:txBody>
      </p:sp>
      <p:sp>
        <p:nvSpPr>
          <p:cNvPr id="80909" name="Rectangle 13">
            <a:extLst>
              <a:ext uri="{FF2B5EF4-FFF2-40B4-BE49-F238E27FC236}">
                <a16:creationId xmlns:a16="http://schemas.microsoft.com/office/drawing/2014/main" id="{3E876136-C7D5-B94F-8DF6-317F8903D2E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71F07BC1-863A-AF44-B98F-8FB07A4C6D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7" name="Picture 16" descr="index_03">
            <a:extLst>
              <a:ext uri="{FF2B5EF4-FFF2-40B4-BE49-F238E27FC236}">
                <a16:creationId xmlns:a16="http://schemas.microsoft.com/office/drawing/2014/main" id="{E851E441-7EBF-3F4A-B146-07EB86AB9C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14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3" r:id="rId1"/>
    <p:sldLayoutId id="2147484417" r:id="rId2"/>
    <p:sldLayoutId id="2147484418" r:id="rId3"/>
    <p:sldLayoutId id="2147484424" r:id="rId4"/>
    <p:sldLayoutId id="2147484425" r:id="rId5"/>
    <p:sldLayoutId id="2147484426" r:id="rId6"/>
    <p:sldLayoutId id="2147484427" r:id="rId7"/>
    <p:sldLayoutId id="2147484419" r:id="rId8"/>
    <p:sldLayoutId id="2147484420" r:id="rId9"/>
    <p:sldLayoutId id="2147484421" r:id="rId10"/>
    <p:sldLayoutId id="21474844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SimSun" panose="02010600030101010101" pitchFamily="2" charset="-122"/>
          <a:cs typeface="SimSun" panose="02010600030101010101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SimSun" panose="02010600030101010101" pitchFamily="2" charset="-122"/>
          <a:cs typeface="SimSun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SimSun" panose="02010600030101010101" pitchFamily="2" charset="-122"/>
          <a:cs typeface="SimSun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SimSun" panose="02010600030101010101" pitchFamily="2" charset="-122"/>
          <a:cs typeface="SimSun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SimSun" panose="02010600030101010101" pitchFamily="2" charset="-122"/>
          <a:cs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SimSun" panose="02010600030101010101" pitchFamily="2" charset="-122"/>
          <a:cs typeface="SimSun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SimSun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SimSun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SimSun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SimSun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22A1AED-E598-E74F-A970-E1A063A7B95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FD0F2BC-CC5A-F849-B0CE-A12C8775600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80022C8-006E-C34A-B7E0-75325EED8F2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2F6A948-944A-9741-B5B6-585298936E7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B948CCA-6773-5C4F-9E33-E2FCDC79C56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41766FF-9B5B-5B43-959C-5FB50B766B8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A2E1329-38B4-284E-B6BC-A0636FAC0D7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61CCB91C-52C9-D444-8016-956235B08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0E1BB5C1-1F6F-2C4E-AD27-34D11730A2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0907" name="Rectangle 11">
            <a:extLst>
              <a:ext uri="{FF2B5EF4-FFF2-40B4-BE49-F238E27FC236}">
                <a16:creationId xmlns:a16="http://schemas.microsoft.com/office/drawing/2014/main" id="{DAF46B72-F884-914D-8DCA-24EFEA3D3C8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ahoma" panose="020B0604030504040204" pitchFamily="34" charset="0"/>
                <a:ea typeface="SimSun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04E114-C0C6-7742-BAA0-E48DCBA5D875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12/12/2022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80909" name="Rectangle 13">
            <a:extLst>
              <a:ext uri="{FF2B5EF4-FFF2-40B4-BE49-F238E27FC236}">
                <a16:creationId xmlns:a16="http://schemas.microsoft.com/office/drawing/2014/main" id="{AA46E17D-B5E0-934C-874B-D67DB700DC5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47F0DA-41F8-6943-A414-3BB7C54AA3A0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pic>
        <p:nvPicPr>
          <p:cNvPr id="1037" name="Picture 16" descr="index_03">
            <a:extLst>
              <a:ext uri="{FF2B5EF4-FFF2-40B4-BE49-F238E27FC236}">
                <a16:creationId xmlns:a16="http://schemas.microsoft.com/office/drawing/2014/main" id="{93421A76-33FD-224A-9330-FC42CC0750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14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21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SimSun" panose="02010600030101010101" pitchFamily="2" charset="-122"/>
          <a:cs typeface="SimSun" panose="02010600030101010101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SimSun" panose="02010600030101010101" pitchFamily="2" charset="-122"/>
          <a:cs typeface="SimSun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SimSun" panose="02010600030101010101" pitchFamily="2" charset="-122"/>
          <a:cs typeface="SimSun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SimSun" panose="02010600030101010101" pitchFamily="2" charset="-122"/>
          <a:cs typeface="SimSun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SimSun" panose="02010600030101010101" pitchFamily="2" charset="-122"/>
          <a:cs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SimSun" panose="02010600030101010101" pitchFamily="2" charset="-122"/>
          <a:cs typeface="SimSun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SimSun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SimSun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SimSun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SimSun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7A31749-5F5D-2F44-97A7-C4C389E6C45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EC35087-34D1-F14F-9A0D-E0FDCEC2DCF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33E87BE-59D8-A84C-9920-E3F71466BC8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C36945B-AA39-714C-AC30-E33B0505ABA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1391C32-0346-9C4B-968D-9B2F0BC1DBF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1D47C5B-9416-E749-ADD9-80CECFA8BA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B2C3BF1-3C5C-DF41-ADCD-1107921456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0907" name="Rectangle 11">
            <a:extLst>
              <a:ext uri="{FF2B5EF4-FFF2-40B4-BE49-F238E27FC236}">
                <a16:creationId xmlns:a16="http://schemas.microsoft.com/office/drawing/2014/main" id="{8862B5F4-63CB-3344-B78D-A25DEE03399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2B0A69-EDEA-4878-81AB-8F59EDE5FDBA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2022/12/14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0909" name="Rectangle 13">
            <a:extLst>
              <a:ext uri="{FF2B5EF4-FFF2-40B4-BE49-F238E27FC236}">
                <a16:creationId xmlns:a16="http://schemas.microsoft.com/office/drawing/2014/main" id="{DFE2E7EC-3540-BC49-9AD9-CE99A5DE65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C07604-0721-4A6A-AEF8-7A721AE51623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7" name="Picture 16" descr="index_0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14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06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  <p:sldLayoutId id="2147484449" r:id="rId5"/>
    <p:sldLayoutId id="2147484450" r:id="rId6"/>
    <p:sldLayoutId id="2147484451" r:id="rId7"/>
    <p:sldLayoutId id="2147484452" r:id="rId8"/>
    <p:sldLayoutId id="2147484453" r:id="rId9"/>
    <p:sldLayoutId id="2147484454" r:id="rId10"/>
    <p:sldLayoutId id="2147484455" r:id="rId11"/>
    <p:sldLayoutId id="2147484456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宋体" charset="0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3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3.png"/><Relationship Id="rId10" Type="http://schemas.openxmlformats.org/officeDocument/2006/relationships/image" Target="../media/image51.png"/><Relationship Id="rId19" Type="http://schemas.openxmlformats.org/officeDocument/2006/relationships/image" Target="../media/image6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幻灯片编号占位符 4">
            <a:extLst>
              <a:ext uri="{FF2B5EF4-FFF2-40B4-BE49-F238E27FC236}">
                <a16:creationId xmlns:a16="http://schemas.microsoft.com/office/drawing/2014/main" id="{63531A41-07DC-4D4F-B04A-D27A5D12A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E2F4C0-3766-2446-89D5-1EA7D2BCC7F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252F81F-BCE5-734D-AB1F-4EFE6A87E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27697"/>
            <a:ext cx="45275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SimSun" panose="02010600030101010101" pitchFamily="2" charset="-122"/>
              </a:rPr>
              <a:t>算法设计与分析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8878312-0894-E146-9AC9-1502E0E34978}"/>
              </a:ext>
            </a:extLst>
          </p:cNvPr>
          <p:cNvSpPr txBox="1">
            <a:spLocks/>
          </p:cNvSpPr>
          <p:nvPr/>
        </p:nvSpPr>
        <p:spPr bwMode="auto">
          <a:xfrm>
            <a:off x="743315" y="1784747"/>
            <a:ext cx="7260998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algn="ctr"/>
            <a:r>
              <a:rPr lang="zh-CN" altLang="en-US" b="1" kern="0" dirty="0">
                <a:solidFill>
                  <a:srgbClr val="333399"/>
                </a:solidFill>
              </a:rPr>
              <a:t>习题课</a:t>
            </a:r>
            <a:endParaRPr lang="en-CN" altLang="zh-CN" b="1" kern="0" dirty="0">
              <a:solidFill>
                <a:srgbClr val="333399"/>
              </a:solidFill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CC0B9E59-8F7A-EF46-8ADB-8690F3638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4471988"/>
            <a:ext cx="47640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buNone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endParaRPr kumimoji="1" lang="en-US" altLang="zh-CN" sz="52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ahoma"/>
              <a:ea typeface="SimSun" panose="02010600030101010101" pitchFamily="2" charset="-122"/>
            </a:endParaRPr>
          </a:p>
          <a:p>
            <a:pPr marL="1600200" marR="0" lvl="3" indent="-228600" algn="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F01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SimSun" panose="02010600030101010101" pitchFamily="2" charset="-122"/>
              </a:rPr>
              <a:t>                         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SimSun" panose="02010600030101010101" pitchFamily="2" charset="-122"/>
              </a:rPr>
              <a:t>武汉大学国家网络安全学院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SimSun" panose="02010600030101010101" pitchFamily="2" charset="-122"/>
            </a:endParaRPr>
          </a:p>
          <a:p>
            <a:pPr marL="1600200" marR="0" lvl="3" indent="-228600" algn="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F01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SimSun" panose="02010600030101010101" pitchFamily="2" charset="-122"/>
              </a:rPr>
              <a:t>李雨晴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0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75BF87C-0649-274D-B932-39FBA3043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03977-53CE-8346-8CE1-9F95ED34BA9F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CN" sz="14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5896FE-AA7A-8049-A383-506107570E86}"/>
              </a:ext>
            </a:extLst>
          </p:cNvPr>
          <p:cNvSpPr txBox="1">
            <a:spLocks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课程内容</a:t>
            </a:r>
            <a:endParaRPr lang="zh-CN" altLang="en-US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058876"/>
              </p:ext>
            </p:extLst>
          </p:nvPr>
        </p:nvGraphicFramePr>
        <p:xfrm>
          <a:off x="707065" y="2131219"/>
          <a:ext cx="8038214" cy="1219200"/>
        </p:xfrm>
        <a:graphic>
          <a:graphicData uri="http://schemas.openxmlformats.org/drawingml/2006/table">
            <a:tbl>
              <a:tblPr firstRow="1" firstCol="1" bandRow="1"/>
              <a:tblGrid>
                <a:gridCol w="1797462">
                  <a:extLst>
                    <a:ext uri="{9D8B030D-6E8A-4147-A177-3AD203B41FA5}">
                      <a16:colId xmlns:a16="http://schemas.microsoft.com/office/drawing/2014/main" val="1257837897"/>
                    </a:ext>
                  </a:extLst>
                </a:gridCol>
                <a:gridCol w="2333287">
                  <a:extLst>
                    <a:ext uri="{9D8B030D-6E8A-4147-A177-3AD203B41FA5}">
                      <a16:colId xmlns:a16="http://schemas.microsoft.com/office/drawing/2014/main" val="599995353"/>
                    </a:ext>
                  </a:extLst>
                </a:gridCol>
                <a:gridCol w="3056860">
                  <a:extLst>
                    <a:ext uri="{9D8B030D-6E8A-4147-A177-3AD203B41FA5}">
                      <a16:colId xmlns:a16="http://schemas.microsoft.com/office/drawing/2014/main" val="3887285239"/>
                    </a:ext>
                  </a:extLst>
                </a:gridCol>
                <a:gridCol w="850605">
                  <a:extLst>
                    <a:ext uri="{9D8B030D-6E8A-4147-A177-3AD203B41FA5}">
                      <a16:colId xmlns:a16="http://schemas.microsoft.com/office/drawing/2014/main" val="2809443651"/>
                    </a:ext>
                  </a:extLst>
                </a:gridCol>
              </a:tblGrid>
              <a:tr h="8754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内容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要求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学时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577204"/>
                  </a:ext>
                </a:extLst>
              </a:tr>
              <a:tr h="87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知识单元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77407"/>
                  </a:ext>
                </a:extLst>
              </a:tr>
              <a:tr h="7003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NP</a:t>
                      </a: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问题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NP</a:t>
                      </a: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概念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了解什么是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P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类问题、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NP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类问题 、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NP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完全问题 等基本概念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了解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NP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问题的证明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046039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55A022-97E5-2A48-A72A-9AE81DBB5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87" y="3450450"/>
            <a:ext cx="5512982" cy="297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600" kern="0" dirty="0"/>
              <a:t>易解问题与难解</a:t>
            </a:r>
            <a:r>
              <a:rPr lang="zh-CN" altLang="en-US" sz="1600" kern="0" dirty="0" smtClean="0"/>
              <a:t>问题</a:t>
            </a:r>
            <a:endParaRPr lang="en-CA" altLang="zh-CN" sz="1600" kern="0" dirty="0"/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是否</a:t>
            </a:r>
            <a:r>
              <a:rPr lang="zh-CN" altLang="en-US" sz="1600" kern="0" dirty="0"/>
              <a:t>存在多项式时间算法</a:t>
            </a:r>
          </a:p>
          <a:p>
            <a:r>
              <a:rPr lang="en-US" altLang="zh-CN" sz="1600" kern="0" dirty="0" smtClean="0"/>
              <a:t>P</a:t>
            </a:r>
            <a:r>
              <a:rPr lang="zh-CN" altLang="en-US" sz="1600" kern="0" dirty="0"/>
              <a:t>类问题和</a:t>
            </a:r>
            <a:r>
              <a:rPr lang="en-US" altLang="zh-CN" sz="1600" kern="0" dirty="0"/>
              <a:t>NP</a:t>
            </a:r>
            <a:r>
              <a:rPr lang="zh-CN" altLang="en-US" sz="1600" kern="0" dirty="0"/>
              <a:t>类</a:t>
            </a:r>
            <a:r>
              <a:rPr lang="zh-CN" altLang="en-US" sz="1600" kern="0" dirty="0" smtClean="0"/>
              <a:t>问题</a:t>
            </a:r>
            <a:endParaRPr lang="en-CA" altLang="zh-CN" sz="1600" kern="0" dirty="0"/>
          </a:p>
          <a:p>
            <a:pPr lvl="1">
              <a:spcBef>
                <a:spcPts val="0"/>
              </a:spcBef>
            </a:pPr>
            <a:r>
              <a:rPr lang="zh-CN" altLang="en-US" sz="1600" kern="0" dirty="0"/>
              <a:t>判定问题：输出仅为“是”或“否”的一类</a:t>
            </a:r>
            <a:r>
              <a:rPr lang="zh-CN" altLang="en-US" sz="1600" kern="0" dirty="0" smtClean="0"/>
              <a:t>问题</a:t>
            </a:r>
            <a:endParaRPr lang="en-US" altLang="zh-CN" sz="1600" kern="0" dirty="0" smtClean="0"/>
          </a:p>
          <a:p>
            <a:pPr lvl="1">
              <a:spcBef>
                <a:spcPts val="0"/>
              </a:spcBef>
            </a:pPr>
            <a:r>
              <a:rPr lang="en-US" altLang="zh-CN" sz="1600" kern="0" dirty="0" smtClean="0"/>
              <a:t>P</a:t>
            </a:r>
            <a:r>
              <a:rPr lang="zh-CN" altLang="en-US" sz="1600" kern="0" dirty="0"/>
              <a:t>类：多项式时间内</a:t>
            </a:r>
            <a:r>
              <a:rPr lang="zh-CN" altLang="en-US" sz="1600" kern="0" dirty="0">
                <a:solidFill>
                  <a:srgbClr val="FF0000"/>
                </a:solidFill>
              </a:rPr>
              <a:t>判定或解</a:t>
            </a:r>
            <a:r>
              <a:rPr lang="zh-CN" altLang="en-US" sz="1600" kern="0" dirty="0" smtClean="0">
                <a:solidFill>
                  <a:srgbClr val="FF0000"/>
                </a:solidFill>
              </a:rPr>
              <a:t>出</a:t>
            </a:r>
            <a:r>
              <a:rPr lang="zh-CN" altLang="en-US" sz="1600" kern="0" dirty="0" smtClean="0"/>
              <a:t>的判定问题</a:t>
            </a:r>
            <a:endParaRPr lang="en-US" altLang="zh-CN" sz="1600" kern="0" dirty="0" smtClean="0"/>
          </a:p>
          <a:p>
            <a:pPr lvl="1">
              <a:spcBef>
                <a:spcPts val="0"/>
              </a:spcBef>
            </a:pPr>
            <a:r>
              <a:rPr lang="en-US" altLang="zh-CN" sz="1600" kern="0" dirty="0" smtClean="0"/>
              <a:t>NP</a:t>
            </a:r>
            <a:r>
              <a:rPr lang="zh-CN" altLang="en-US" sz="1600" kern="0" dirty="0" smtClean="0"/>
              <a:t>类：</a:t>
            </a:r>
            <a:r>
              <a:rPr lang="zh-CN" altLang="en-US" sz="1600" kern="0" dirty="0"/>
              <a:t>多项式时间</a:t>
            </a:r>
            <a:r>
              <a:rPr lang="zh-CN" altLang="en-US" sz="1600" kern="0" dirty="0" smtClean="0"/>
              <a:t>内</a:t>
            </a:r>
            <a:r>
              <a:rPr lang="zh-CN" altLang="en-US" sz="1600" dirty="0">
                <a:solidFill>
                  <a:srgbClr val="FF0000"/>
                </a:solidFill>
              </a:rPr>
              <a:t>检査或验证</a:t>
            </a:r>
            <a:r>
              <a:rPr lang="zh-CN" altLang="en-US" sz="1600" dirty="0" smtClean="0"/>
              <a:t>它们解</a:t>
            </a:r>
            <a:r>
              <a:rPr lang="zh-CN" altLang="en-US" sz="1600" kern="0" dirty="0" smtClean="0"/>
              <a:t>的判定问题</a:t>
            </a:r>
            <a:endParaRPr lang="en-US" altLang="zh-CN" sz="1600" kern="0" dirty="0" smtClean="0"/>
          </a:p>
          <a:p>
            <a:pPr lvl="1">
              <a:spcBef>
                <a:spcPts val="0"/>
              </a:spcBef>
            </a:pPr>
            <a:r>
              <a:rPr lang="zh-CN" altLang="en-US" sz="1600" dirty="0"/>
              <a:t>人们</a:t>
            </a:r>
            <a:r>
              <a:rPr lang="zh-CN" altLang="en-US" sz="1600" dirty="0">
                <a:solidFill>
                  <a:srgbClr val="FF0000"/>
                </a:solidFill>
              </a:rPr>
              <a:t>猜测</a:t>
            </a:r>
            <a:r>
              <a:rPr lang="en-US" altLang="zh-CN" sz="1600" dirty="0">
                <a:solidFill>
                  <a:srgbClr val="FF0000"/>
                </a:solidFill>
              </a:rPr>
              <a:t>P ≠ NP</a:t>
            </a:r>
            <a:r>
              <a:rPr lang="zh-CN" altLang="en-US" sz="1600" dirty="0"/>
              <a:t>，但是否成立，至今未得到证明</a:t>
            </a:r>
            <a:endParaRPr lang="zh-CN" altLang="en-US" sz="1600" dirty="0">
              <a:solidFill>
                <a:srgbClr val="FF0000"/>
              </a:solidFill>
              <a:cs typeface="+mn-cs"/>
            </a:endParaRPr>
          </a:p>
          <a:p>
            <a:r>
              <a:rPr lang="en-US" altLang="zh-CN" sz="1600" kern="0" dirty="0"/>
              <a:t>NP</a:t>
            </a:r>
            <a:r>
              <a:rPr lang="zh-CN" altLang="en-US" sz="1600" kern="0" dirty="0"/>
              <a:t>完全</a:t>
            </a:r>
            <a:r>
              <a:rPr lang="zh-CN" altLang="en-US" sz="1600" kern="0" dirty="0" smtClean="0"/>
              <a:t>问题</a:t>
            </a:r>
            <a:endParaRPr lang="en-CA" altLang="zh-CN" sz="1600" kern="0" dirty="0"/>
          </a:p>
          <a:p>
            <a:pPr lvl="1">
              <a:spcBef>
                <a:spcPts val="0"/>
              </a:spcBef>
            </a:pPr>
            <a:r>
              <a:rPr lang="zh-CN" altLang="en-US" sz="1600" kern="0" dirty="0"/>
              <a:t>性质：</a:t>
            </a:r>
            <a:r>
              <a:rPr lang="zh-CN" altLang="en-US" sz="1600" kern="0" dirty="0" smtClean="0"/>
              <a:t>∏本身是</a:t>
            </a:r>
            <a:r>
              <a:rPr lang="zh-CN" altLang="en-US" sz="1600" kern="0" dirty="0"/>
              <a:t>一个</a:t>
            </a:r>
            <a:r>
              <a:rPr lang="en-US" altLang="zh-CN" sz="1600" kern="0" dirty="0"/>
              <a:t>NP</a:t>
            </a:r>
            <a:r>
              <a:rPr lang="zh-CN" altLang="en-US" sz="1600" kern="0" dirty="0"/>
              <a:t>类</a:t>
            </a:r>
            <a:r>
              <a:rPr lang="zh-CN" altLang="en-US" sz="1600" kern="0" dirty="0" smtClean="0"/>
              <a:t>问题，且每个</a:t>
            </a:r>
            <a:r>
              <a:rPr lang="en-US" altLang="zh-CN" sz="1600" kern="0" dirty="0"/>
              <a:t>NP</a:t>
            </a:r>
            <a:r>
              <a:rPr lang="zh-CN" altLang="en-US" sz="1600" kern="0" dirty="0"/>
              <a:t>类问题都可以通过</a:t>
            </a:r>
            <a:r>
              <a:rPr lang="zh-CN" altLang="en-US" sz="1600" kern="0" dirty="0" smtClean="0"/>
              <a:t>多项式时间规约到∏</a:t>
            </a:r>
            <a:endParaRPr lang="zh-CN" altLang="en-US" sz="1600" kern="0" dirty="0"/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证明：</a:t>
            </a:r>
            <a:r>
              <a:rPr lang="en-US" altLang="zh-CN" sz="1600" kern="0" dirty="0" smtClean="0"/>
              <a:t>1</a:t>
            </a:r>
            <a:r>
              <a:rPr lang="zh-CN" altLang="en-US" sz="1600" kern="0" dirty="0" smtClean="0"/>
              <a:t>）∏</a:t>
            </a:r>
            <a:r>
              <a:rPr lang="zh-CN" altLang="en-US" sz="1600" kern="0" dirty="0"/>
              <a:t>是</a:t>
            </a:r>
            <a:r>
              <a:rPr lang="en-US" altLang="zh-CN" sz="1600" kern="0" dirty="0"/>
              <a:t>NP</a:t>
            </a:r>
            <a:r>
              <a:rPr lang="zh-CN" altLang="en-US" sz="1600" kern="0" dirty="0"/>
              <a:t>类</a:t>
            </a:r>
            <a:r>
              <a:rPr lang="zh-CN" altLang="en-US" sz="1600" kern="0" dirty="0" smtClean="0"/>
              <a:t>问题；</a:t>
            </a:r>
            <a:r>
              <a:rPr lang="en-US" altLang="zh-CN" sz="1600" kern="0" dirty="0" smtClean="0"/>
              <a:t>2</a:t>
            </a:r>
            <a:r>
              <a:rPr lang="zh-CN" altLang="en-US" sz="1600" kern="0" dirty="0" smtClean="0"/>
              <a:t>）</a:t>
            </a:r>
            <a:r>
              <a:rPr lang="zh-CN" altLang="en-US" sz="1600" dirty="0" smtClean="0"/>
              <a:t>一</a:t>
            </a:r>
            <a:r>
              <a:rPr lang="zh-CN" altLang="en-US" sz="1600" dirty="0"/>
              <a:t>个已知的</a:t>
            </a:r>
            <a:r>
              <a:rPr lang="en-US" altLang="zh-CN" sz="1600" dirty="0"/>
              <a:t>NP</a:t>
            </a:r>
            <a:r>
              <a:rPr lang="zh-CN" altLang="en-US" sz="1600" dirty="0"/>
              <a:t>完全问题能够在多项式时间</a:t>
            </a:r>
            <a:r>
              <a:rPr lang="zh-CN" altLang="en-US" sz="1600" dirty="0" smtClean="0"/>
              <a:t>内规约到∏</a:t>
            </a:r>
            <a:endParaRPr lang="en-US" altLang="zh-CN" sz="1600" dirty="0" smtClean="0"/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举例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4728A7C-FFB1-5B47-9F1A-D189D3EEA0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574" y="4036343"/>
            <a:ext cx="2959314" cy="2141174"/>
          </a:xfrm>
        </p:spPr>
      </p:pic>
    </p:spTree>
    <p:extLst>
      <p:ext uri="{BB962C8B-B14F-4D97-AF65-F5344CB8AC3E}">
        <p14:creationId xmlns:p14="http://schemas.microsoft.com/office/powerpoint/2010/main" val="237513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AF603A7E-B952-124D-B49C-9D301740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zh-CN" altLang="en-US" dirty="0" smtClean="0"/>
              <a:t>练习</a:t>
            </a:r>
            <a:endParaRPr lang="en-US" altLang="en-US" dirty="0"/>
          </a:p>
        </p:txBody>
      </p:sp>
      <p:sp>
        <p:nvSpPr>
          <p:cNvPr id="132098" name="Content Placeholder 2">
            <a:extLst>
              <a:ext uri="{FF2B5EF4-FFF2-40B4-BE49-F238E27FC236}">
                <a16:creationId xmlns:a16="http://schemas.microsoft.com/office/drawing/2014/main" id="{0F2A6301-5C8D-A948-8FD0-DF3D9F85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0" y="2023030"/>
            <a:ext cx="7772400" cy="4114800"/>
          </a:xfrm>
        </p:spPr>
        <p:txBody>
          <a:bodyPr/>
          <a:lstStyle/>
          <a:p>
            <a:r>
              <a:rPr lang="zh-CN" altLang="en-US" b="1" dirty="0"/>
              <a:t>最大子数组问题：</a:t>
            </a:r>
            <a:endParaRPr lang="zh-CN" altLang="en-US" dirty="0"/>
          </a:p>
          <a:p>
            <a:r>
              <a:rPr lang="zh-CN" altLang="en-US" u="sng" dirty="0"/>
              <a:t>在一个数列当中寻找一个子数列，使得这个子数列的元素之和最大。为了使代码简单化，在这里我们只求出最大值。</a:t>
            </a:r>
            <a:endParaRPr lang="zh-CN" altLang="en-US" dirty="0"/>
          </a:p>
          <a:p>
            <a:pPr lvl="1"/>
            <a:r>
              <a:rPr lang="en-US" altLang="zh-CN" dirty="0"/>
              <a:t>[-2,1,-3,4,-1,2,1,-5,4]-&gt;[4,-1,2,1]=6</a:t>
            </a:r>
          </a:p>
          <a:p>
            <a:r>
              <a:rPr lang="zh-CN" altLang="en-US" dirty="0"/>
              <a:t>分治</a:t>
            </a:r>
            <a:endParaRPr lang="en-US" altLang="zh-CN" dirty="0"/>
          </a:p>
          <a:p>
            <a:r>
              <a:rPr lang="zh-CN" altLang="en-US" dirty="0"/>
              <a:t>动态规划</a:t>
            </a:r>
            <a:endParaRPr lang="en-US" altLang="en-US" dirty="0"/>
          </a:p>
        </p:txBody>
      </p:sp>
      <p:sp>
        <p:nvSpPr>
          <p:cNvPr id="132099" name="Slide Number Placeholder 3">
            <a:extLst>
              <a:ext uri="{FF2B5EF4-FFF2-40B4-BE49-F238E27FC236}">
                <a16:creationId xmlns:a16="http://schemas.microsoft.com/office/drawing/2014/main" id="{BDD0258D-8B87-5243-B595-172A0ABB63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DEE66B-306B-4F41-93D8-83B6440A3100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ED9BAE9D-AD17-1D44-9163-829A97C5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分治</a:t>
            </a:r>
            <a:endParaRPr lang="en-US" altLang="en-US"/>
          </a:p>
        </p:txBody>
      </p:sp>
      <p:pic>
        <p:nvPicPr>
          <p:cNvPr id="134146" name="Content Placeholder 4">
            <a:extLst>
              <a:ext uri="{FF2B5EF4-FFF2-40B4-BE49-F238E27FC236}">
                <a16:creationId xmlns:a16="http://schemas.microsoft.com/office/drawing/2014/main" id="{93DEC5A4-48C4-8F4A-9643-581825CF3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108200"/>
            <a:ext cx="9144000" cy="4168775"/>
          </a:xfrm>
        </p:spPr>
      </p:pic>
      <p:sp>
        <p:nvSpPr>
          <p:cNvPr id="134147" name="Slide Number Placeholder 3">
            <a:extLst>
              <a:ext uri="{FF2B5EF4-FFF2-40B4-BE49-F238E27FC236}">
                <a16:creationId xmlns:a16="http://schemas.microsoft.com/office/drawing/2014/main" id="{AEBE2E1D-3C5F-BE4A-909F-837E9C9B6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ED1171-2364-CB49-8F38-95FE5C1FC117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73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编号占位符 2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183C6F-D74F-406A-AC17-C27123906F39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1923" name="文本框 4"/>
          <p:cNvSpPr txBox="1">
            <a:spLocks noChangeArrowheads="1"/>
          </p:cNvSpPr>
          <p:nvPr/>
        </p:nvSpPr>
        <p:spPr bwMode="auto">
          <a:xfrm>
            <a:off x="446088" y="2135188"/>
            <a:ext cx="802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寻找跨越中点的最大子数组</a:t>
            </a:r>
          </a:p>
        </p:txBody>
      </p:sp>
      <p:pic>
        <p:nvPicPr>
          <p:cNvPr id="819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1475"/>
            <a:ext cx="9144000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DE9041-0402-0B45-8F61-CF8562EF4BEA}"/>
              </a:ext>
            </a:extLst>
          </p:cNvPr>
          <p:cNvSpPr txBox="1">
            <a:spLocks noChangeArrowheads="1"/>
          </p:cNvSpPr>
          <p:nvPr/>
        </p:nvSpPr>
        <p:spPr>
          <a:xfrm>
            <a:off x="1150938" y="214313"/>
            <a:ext cx="7793037" cy="14620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4400" b="0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最大</a:t>
            </a: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子数组</a:t>
            </a:r>
            <a:r>
              <a:rPr kumimoji="1" lang="zh-CN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kumimoji="1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38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编号占位符 2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F53F7-C0C5-4C78-BDBB-50A3A8C2E2AB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2947" name="文本框 9"/>
          <p:cNvSpPr txBox="1">
            <a:spLocks noChangeArrowheads="1"/>
          </p:cNvSpPr>
          <p:nvPr/>
        </p:nvSpPr>
        <p:spPr bwMode="auto">
          <a:xfrm>
            <a:off x="419100" y="2120900"/>
            <a:ext cx="802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寻找跨越中点的最大子数组</a:t>
            </a:r>
          </a:p>
        </p:txBody>
      </p:sp>
      <p:pic>
        <p:nvPicPr>
          <p:cNvPr id="8294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819400"/>
            <a:ext cx="55372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4606925"/>
            <a:ext cx="55499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3DE9041-0402-0B45-8F61-CF8562EF4BEA}"/>
              </a:ext>
            </a:extLst>
          </p:cNvPr>
          <p:cNvSpPr txBox="1">
            <a:spLocks noChangeArrowheads="1"/>
          </p:cNvSpPr>
          <p:nvPr/>
        </p:nvSpPr>
        <p:spPr>
          <a:xfrm>
            <a:off x="1150938" y="214313"/>
            <a:ext cx="7793037" cy="14620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4400" b="0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最大</a:t>
            </a: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子数组</a:t>
            </a:r>
            <a:r>
              <a:rPr kumimoji="1" lang="zh-CN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kumimoji="1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0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幻灯片编号占位符 2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ED5F45-6B93-442C-85D2-2121CA039A0D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3971" name="文本框 4"/>
          <p:cNvSpPr txBox="1">
            <a:spLocks noChangeArrowheads="1"/>
          </p:cNvSpPr>
          <p:nvPr/>
        </p:nvSpPr>
        <p:spPr bwMode="auto">
          <a:xfrm>
            <a:off x="473075" y="1851025"/>
            <a:ext cx="802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求解最大子数组问题的分治算法</a:t>
            </a:r>
          </a:p>
        </p:txBody>
      </p:sp>
      <p:pic>
        <p:nvPicPr>
          <p:cNvPr id="8397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2309813"/>
            <a:ext cx="6796087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DE9041-0402-0B45-8F61-CF8562EF4BEA}"/>
              </a:ext>
            </a:extLst>
          </p:cNvPr>
          <p:cNvSpPr txBox="1">
            <a:spLocks noChangeArrowheads="1"/>
          </p:cNvSpPr>
          <p:nvPr/>
        </p:nvSpPr>
        <p:spPr>
          <a:xfrm>
            <a:off x="1150938" y="214313"/>
            <a:ext cx="7793037" cy="14620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4400" b="0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最大</a:t>
            </a: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子数组</a:t>
            </a:r>
            <a:r>
              <a:rPr kumimoji="1" lang="zh-CN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kumimoji="1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1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E09AD-D5E4-554B-A81B-01285999C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分治法时间复杂度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Master</a:t>
                </a:r>
                <a:r>
                  <a:rPr lang="zh-CN" altLang="en-US" dirty="0"/>
                  <a:t> 定理第二条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E09AD-D5E4-554B-A81B-01285999C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53" t="-2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632C0-78FD-FB4A-ADDA-C27601C59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0433D0-94DC-474A-8043-762A1AC51FF5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pic>
        <p:nvPicPr>
          <p:cNvPr id="256002" name="Picture 2">
            <a:extLst>
              <a:ext uri="{FF2B5EF4-FFF2-40B4-BE49-F238E27FC236}">
                <a16:creationId xmlns:a16="http://schemas.microsoft.com/office/drawing/2014/main" id="{381A52BD-F75E-4F41-BBAC-9D70C7CA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04" y="2933700"/>
            <a:ext cx="4775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:a16="http://schemas.microsoft.com/office/drawing/2014/main" id="{4A5C854F-361D-DB43-B613-FFCC51C77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3313" y="6619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DP</a:t>
            </a:r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方法求最大子数组问题</a:t>
            </a:r>
          </a:p>
        </p:txBody>
      </p:sp>
      <p:pic>
        <p:nvPicPr>
          <p:cNvPr id="5017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2950"/>
            <a:ext cx="9017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432425"/>
            <a:ext cx="81407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8403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:a16="http://schemas.microsoft.com/office/drawing/2014/main" id="{38AEAC28-0FD6-AE4D-A449-E743B5E637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3313" y="6619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DP</a:t>
            </a:r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方法求最大子数组问题</a:t>
            </a:r>
          </a:p>
        </p:txBody>
      </p:sp>
      <p:sp>
        <p:nvSpPr>
          <p:cNvPr id="52226" name="矩形 2"/>
          <p:cNvSpPr>
            <a:spLocks noChangeArrowheads="1"/>
          </p:cNvSpPr>
          <p:nvPr/>
        </p:nvSpPr>
        <p:spPr bwMode="auto">
          <a:xfrm>
            <a:off x="1055688" y="2062163"/>
            <a:ext cx="76184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例如，假如有一序列：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-2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-4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-5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a(1) = -2, a(2) = 11, a(3)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-4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a(4) = 13, a(5) =  -5, a(6) = -2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b(1) = -2 ,b(2) = 11, b(3) = 7, b(4) = 20, b(5) = 15, b(6) = 13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b(1) &lt; 0    b(2) &gt; 0    b(3) &gt; 0  b(4) &gt; 0   b(5) &gt; 0     b(6) &gt; 0</a:t>
            </a:r>
          </a:p>
        </p:txBody>
      </p:sp>
    </p:spTree>
    <p:extLst>
      <p:ext uri="{BB962C8B-B14F-4D97-AF65-F5344CB8AC3E}">
        <p14:creationId xmlns:p14="http://schemas.microsoft.com/office/powerpoint/2010/main" val="27555916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:a16="http://schemas.microsoft.com/office/drawing/2014/main" id="{23703055-0BDC-984E-A2E6-B06F2ED3F3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3313" y="6619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DP</a:t>
            </a:r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方法求最大子数组问题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826507E-A8A2-8546-ABE8-96CE200B4ADA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2636838"/>
          <a:ext cx="8534400" cy="396875"/>
        </p:xfrm>
        <a:graphic>
          <a:graphicData uri="http://schemas.openxmlformats.org/drawingml/2006/table">
            <a:tbl>
              <a:tblPr/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DP-MAX-SUM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roup 19">
            <a:extLst>
              <a:ext uri="{FF2B5EF4-FFF2-40B4-BE49-F238E27FC236}">
                <a16:creationId xmlns:a16="http://schemas.microsoft.com/office/drawing/2014/main" id="{0025E8B8-18D5-3146-B4A1-2F18D826292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3017838"/>
          <a:ext cx="8534400" cy="3554412"/>
        </p:xfrm>
        <a:graphic>
          <a:graphicData uri="http://schemas.openxmlformats.org/drawingml/2006/table">
            <a:tbl>
              <a:tblPr/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4412">
                <a:tc>
                  <a:txBody>
                    <a:bodyPr/>
                    <a:lstStyle/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int DPMaxSum(int n, int a, int &amp;besti, int &amp;bestj){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int sum=a[1], b[1]=a[1];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for(int i=2; i &lt;= n; ++i){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	if(b[i-1]&gt;0)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		b[i] = b[i-1]+a[i];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	else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		b[i] = a[i];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	if(b[i]&gt;sum)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		sum = b[i];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}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	return sum;</a:t>
                      </a:r>
                    </a:p>
                    <a:p>
                      <a:pPr marL="381000" marR="0" lvl="0" indent="-381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}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3383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42809F93-A1E6-1D49-B513-DC8BFCC97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课程考核</a:t>
            </a:r>
            <a:endParaRPr lang="en-US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46F1A86F-E816-E844-990F-1C1B3EB76E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2362" y="2128838"/>
            <a:ext cx="7889754" cy="4114800"/>
          </a:xfrm>
        </p:spPr>
        <p:txBody>
          <a:bodyPr/>
          <a:lstStyle/>
          <a:p>
            <a:r>
              <a:rPr lang="zh-CN" altLang="en-US" dirty="0"/>
              <a:t>平时</a:t>
            </a:r>
            <a:r>
              <a:rPr lang="zh-CN" altLang="en-US" dirty="0" smtClean="0"/>
              <a:t>签到 </a:t>
            </a:r>
            <a:r>
              <a:rPr lang="en-US" altLang="zh-CN" dirty="0" smtClean="0"/>
              <a:t>10</a:t>
            </a:r>
            <a:r>
              <a:rPr lang="en-US" altLang="zh-CN" dirty="0"/>
              <a:t>%</a:t>
            </a:r>
          </a:p>
          <a:p>
            <a:r>
              <a:rPr lang="zh-CN" altLang="en-US" dirty="0"/>
              <a:t>三次作业 </a:t>
            </a:r>
            <a:r>
              <a:rPr lang="en-US" altLang="zh-CN" dirty="0"/>
              <a:t>30%</a:t>
            </a:r>
          </a:p>
          <a:p>
            <a:r>
              <a:rPr lang="zh-CN" altLang="en-US" dirty="0" smtClean="0"/>
              <a:t>半开卷</a:t>
            </a:r>
            <a:r>
              <a:rPr lang="zh-CN" altLang="en-US" dirty="0"/>
              <a:t>期末考试 </a:t>
            </a:r>
            <a:r>
              <a:rPr lang="en-US" altLang="zh-CN" dirty="0"/>
              <a:t>60%</a:t>
            </a:r>
            <a:r>
              <a:rPr lang="zh-CN" altLang="en-US" dirty="0"/>
              <a:t> （可以携带</a:t>
            </a:r>
            <a:r>
              <a:rPr lang="en-US" altLang="zh-CN" dirty="0"/>
              <a:t>A4</a:t>
            </a:r>
            <a:r>
              <a:rPr lang="zh-CN" altLang="en-US" dirty="0"/>
              <a:t>纸）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每人两次请假机会</a:t>
            </a:r>
            <a:endParaRPr lang="en-US" altLang="zh-CN" dirty="0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0A5D9EB6-2AC1-D84E-9284-A3379A4A8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FE8D02-BD02-D54A-92F4-997959E032F2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06" name="Content Placeholder 2">
                <a:extLst>
                  <a:ext uri="{FF2B5EF4-FFF2-40B4-BE49-F238E27FC236}">
                    <a16:creationId xmlns:a16="http://schemas.microsoft.com/office/drawing/2014/main" id="{2A7682A4-6AB9-6744-8AD6-1FF02C1614A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45718" y="2054345"/>
                <a:ext cx="7772400" cy="1270449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题型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选择题：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3=45</a:t>
                </a: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简单计算题：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6+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8=30</a:t>
                </a: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综合分析题：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10+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15=25</a:t>
                </a:r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506" name="Content Placeholder 2">
                <a:extLst>
                  <a:ext uri="{FF2B5EF4-FFF2-40B4-BE49-F238E27FC236}">
                    <a16:creationId xmlns:a16="http://schemas.microsoft.com/office/drawing/2014/main" id="{2A7682A4-6AB9-6744-8AD6-1FF02C161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718" y="2054345"/>
                <a:ext cx="7772400" cy="1270449"/>
              </a:xfrm>
              <a:blipFill>
                <a:blip r:embed="rId2"/>
                <a:stretch>
                  <a:fillRect l="-549" t="-8173" b="-8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41687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33" y="2735382"/>
            <a:ext cx="6534150" cy="25241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C</a:t>
            </a:r>
            <a:endParaRPr lang="en-US" altLang="zh-CN" kern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54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C</a:t>
            </a:r>
            <a:endParaRPr lang="en-US" altLang="zh-CN" kern="0" dirty="0">
              <a:latin typeface="Georgia" panose="02040502050405020303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5" y="2701054"/>
            <a:ext cx="52863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5742" y="241685"/>
            <a:ext cx="7793037" cy="1462087"/>
          </a:xfrm>
        </p:spPr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A</a:t>
            </a:r>
            <a:endParaRPr lang="en-US" altLang="zh-CN" kern="0" dirty="0">
              <a:latin typeface="Georgia" panose="020405020504050203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12" y="2581866"/>
            <a:ext cx="7326206" cy="195954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910548" y="4750098"/>
            <a:ext cx="3445728" cy="1918818"/>
            <a:chOff x="4910548" y="4722726"/>
            <a:chExt cx="3445728" cy="1918818"/>
          </a:xfrm>
        </p:grpSpPr>
        <p:sp>
          <p:nvSpPr>
            <p:cNvPr id="4" name="椭圆 3"/>
            <p:cNvSpPr/>
            <p:nvPr/>
          </p:nvSpPr>
          <p:spPr bwMode="auto">
            <a:xfrm>
              <a:off x="6429647" y="4722726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36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5765146" y="5195255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19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7299139" y="5157289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12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158845" y="5783306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15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6167843" y="5759618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9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7141972" y="5762555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10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7875926" y="5768078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7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4910548" y="6282910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5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5441254" y="6276636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11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6010066" y="6265471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6540772" y="6273062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6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7071478" y="6239433"/>
              <a:ext cx="480350" cy="35863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rPr>
                <a:t>3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cxnSp>
          <p:nvCxnSpPr>
            <p:cNvPr id="7" name="直接连接符 6"/>
            <p:cNvCxnSpPr>
              <a:stCxn id="4" idx="4"/>
              <a:endCxn id="9" idx="7"/>
            </p:cNvCxnSpPr>
            <p:nvPr/>
          </p:nvCxnSpPr>
          <p:spPr bwMode="auto">
            <a:xfrm flipH="1">
              <a:off x="6175150" y="5081360"/>
              <a:ext cx="494672" cy="1664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>
              <a:stCxn id="4" idx="4"/>
              <a:endCxn id="10" idx="1"/>
            </p:cNvCxnSpPr>
            <p:nvPr/>
          </p:nvCxnSpPr>
          <p:spPr bwMode="auto">
            <a:xfrm>
              <a:off x="6669822" y="5081360"/>
              <a:ext cx="699663" cy="1284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>
              <a:stCxn id="9" idx="4"/>
              <a:endCxn id="11" idx="7"/>
            </p:cNvCxnSpPr>
            <p:nvPr/>
          </p:nvCxnSpPr>
          <p:spPr bwMode="auto">
            <a:xfrm flipH="1">
              <a:off x="5568849" y="5553889"/>
              <a:ext cx="436472" cy="2819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>
              <a:stCxn id="9" idx="4"/>
              <a:endCxn id="12" idx="1"/>
            </p:cNvCxnSpPr>
            <p:nvPr/>
          </p:nvCxnSpPr>
          <p:spPr bwMode="auto">
            <a:xfrm>
              <a:off x="6005321" y="5553889"/>
              <a:ext cx="232868" cy="2582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>
              <a:stCxn id="10" idx="4"/>
              <a:endCxn id="13" idx="0"/>
            </p:cNvCxnSpPr>
            <p:nvPr/>
          </p:nvCxnSpPr>
          <p:spPr bwMode="auto">
            <a:xfrm flipH="1">
              <a:off x="7382147" y="5515923"/>
              <a:ext cx="157167" cy="246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8"/>
            <p:cNvCxnSpPr>
              <a:stCxn id="10" idx="4"/>
              <a:endCxn id="14" idx="1"/>
            </p:cNvCxnSpPr>
            <p:nvPr/>
          </p:nvCxnSpPr>
          <p:spPr bwMode="auto">
            <a:xfrm>
              <a:off x="7539314" y="5515923"/>
              <a:ext cx="406958" cy="3046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30"/>
            <p:cNvCxnSpPr>
              <a:stCxn id="13" idx="4"/>
              <a:endCxn id="19" idx="0"/>
            </p:cNvCxnSpPr>
            <p:nvPr/>
          </p:nvCxnSpPr>
          <p:spPr bwMode="auto">
            <a:xfrm flipH="1">
              <a:off x="7311653" y="6121189"/>
              <a:ext cx="70494" cy="1182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32"/>
            <p:cNvCxnSpPr>
              <a:stCxn id="11" idx="4"/>
              <a:endCxn id="15" idx="0"/>
            </p:cNvCxnSpPr>
            <p:nvPr/>
          </p:nvCxnSpPr>
          <p:spPr bwMode="auto">
            <a:xfrm flipH="1">
              <a:off x="5150723" y="6141940"/>
              <a:ext cx="248297" cy="14097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直接连接符 34"/>
            <p:cNvCxnSpPr>
              <a:stCxn id="11" idx="4"/>
              <a:endCxn id="16" idx="0"/>
            </p:cNvCxnSpPr>
            <p:nvPr/>
          </p:nvCxnSpPr>
          <p:spPr bwMode="auto">
            <a:xfrm>
              <a:off x="5399020" y="6141940"/>
              <a:ext cx="282409" cy="1346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直接连接符 36"/>
            <p:cNvCxnSpPr>
              <a:stCxn id="12" idx="4"/>
              <a:endCxn id="17" idx="0"/>
            </p:cNvCxnSpPr>
            <p:nvPr/>
          </p:nvCxnSpPr>
          <p:spPr bwMode="auto">
            <a:xfrm flipH="1">
              <a:off x="6250241" y="6118252"/>
              <a:ext cx="157777" cy="1472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直接连接符 38"/>
            <p:cNvCxnSpPr>
              <a:stCxn id="12" idx="4"/>
              <a:endCxn id="18" idx="0"/>
            </p:cNvCxnSpPr>
            <p:nvPr/>
          </p:nvCxnSpPr>
          <p:spPr bwMode="auto">
            <a:xfrm>
              <a:off x="6408018" y="6118252"/>
              <a:ext cx="372929" cy="154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917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D</a:t>
            </a:r>
            <a:endParaRPr lang="en-US" altLang="zh-CN" kern="0" dirty="0">
              <a:latin typeface="Georgia" panose="02040502050405020303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3" y="2854760"/>
            <a:ext cx="9044267" cy="169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8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4918" y="1850216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26" y="3576383"/>
            <a:ext cx="2438724" cy="5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C</a:t>
            </a:r>
            <a:endParaRPr lang="en-US" altLang="zh-CN" kern="0" dirty="0">
              <a:latin typeface="Georgia" panose="020405020504050203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" y="2513401"/>
            <a:ext cx="9046896" cy="863450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7CC80AE6-C83B-A44D-9448-C91A0A503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97" y="4737100"/>
            <a:ext cx="3316287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Algorithm: MERGESORT(A[low…high])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输入：待排序数组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A[low,...high]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输出：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A[low…high]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按非降序排列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1. if low&lt;high then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2.   mid←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sym typeface="Symbol" pitchFamily="2" charset="2"/>
              </a:rPr>
              <a:t>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low+high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)/2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sym typeface="Symbol" pitchFamily="2" charset="2"/>
              </a:rPr>
              <a:t>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3.   MERGESORT(A, low, mid)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4.   MERGESORT(A, mid+1, high)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5.   MERGE(A, low, mid, high)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6. end if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7CC80AE6-C83B-A44D-9448-C91A0A503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269" y="3488746"/>
            <a:ext cx="2732881" cy="3323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rPr>
              <a:t>Algorithm: </a:t>
            </a:r>
            <a:r>
              <a:rPr lang="en-US" altLang="zh-CN" sz="1400" dirty="0" err="1" smtClean="0"/>
              <a:t>Mergesort</a:t>
            </a:r>
            <a:r>
              <a:rPr lang="en-US" altLang="zh-CN" sz="1400" dirty="0" smtClean="0"/>
              <a:t>(A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, j)</a:t>
            </a:r>
            <a:endParaRPr lang="zh-CN" altLang="zh-CN" sz="1400" dirty="0"/>
          </a:p>
          <a:p>
            <a:r>
              <a:rPr lang="en-US" altLang="zh-CN" sz="1400" dirty="0"/>
              <a:t>If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=j</a:t>
            </a:r>
            <a:endParaRPr lang="zh-CN" altLang="zh-CN" sz="1400" dirty="0"/>
          </a:p>
          <a:p>
            <a:r>
              <a:rPr lang="en-US" altLang="zh-CN" sz="1400" dirty="0"/>
              <a:t>  </a:t>
            </a:r>
            <a:r>
              <a:rPr lang="en-US" altLang="zh-CN" sz="1400" dirty="0" smtClean="0"/>
              <a:t> Return </a:t>
            </a:r>
            <a:r>
              <a:rPr lang="en-US" altLang="zh-CN" sz="1400" dirty="0"/>
              <a:t>A[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];</a:t>
            </a:r>
            <a:endParaRPr lang="zh-CN" altLang="zh-CN" sz="1400" dirty="0"/>
          </a:p>
          <a:p>
            <a:r>
              <a:rPr lang="en-US" altLang="zh-CN" sz="1400" dirty="0"/>
              <a:t>Else</a:t>
            </a:r>
            <a:endParaRPr lang="zh-CN" altLang="zh-CN" sz="1400" dirty="0"/>
          </a:p>
          <a:p>
            <a:r>
              <a:rPr lang="en-US" altLang="zh-CN" sz="1400" dirty="0"/>
              <a:t>  </a:t>
            </a:r>
            <a:r>
              <a:rPr lang="en-US" altLang="zh-CN" sz="1400" dirty="0" smtClean="0"/>
              <a:t> Mid_1=</a:t>
            </a:r>
            <a:r>
              <a:rPr lang="en-US" altLang="zh-CN" sz="1400" dirty="0" err="1" smtClean="0"/>
              <a:t>i</a:t>
            </a:r>
            <a:r>
              <a:rPr lang="en-US" altLang="zh-CN" sz="1400" dirty="0"/>
              <a:t>+(j-</a:t>
            </a:r>
            <a:r>
              <a:rPr lang="en-US" altLang="zh-CN" sz="1400" dirty="0" err="1"/>
              <a:t>i</a:t>
            </a:r>
            <a:r>
              <a:rPr lang="en-US" altLang="zh-CN" sz="1400" dirty="0"/>
              <a:t>)/4</a:t>
            </a:r>
            <a:endParaRPr lang="zh-CN" altLang="zh-CN" sz="1400" dirty="0"/>
          </a:p>
          <a:p>
            <a:r>
              <a:rPr lang="en-US" altLang="zh-CN" sz="1400" dirty="0" smtClean="0"/>
              <a:t>   Mid_2=</a:t>
            </a:r>
            <a:r>
              <a:rPr lang="en-US" altLang="zh-CN" sz="1400" dirty="0" err="1" smtClean="0"/>
              <a:t>i</a:t>
            </a:r>
            <a:r>
              <a:rPr lang="en-US" altLang="zh-CN" sz="1400" dirty="0"/>
              <a:t>+(j-</a:t>
            </a:r>
            <a:r>
              <a:rPr lang="en-US" altLang="zh-CN" sz="1400" dirty="0" err="1"/>
              <a:t>i</a:t>
            </a:r>
            <a:r>
              <a:rPr lang="en-US" altLang="zh-CN" sz="1400" dirty="0"/>
              <a:t>)/2</a:t>
            </a:r>
            <a:endParaRPr lang="zh-CN" altLang="zh-CN" sz="1400" dirty="0"/>
          </a:p>
          <a:p>
            <a:r>
              <a:rPr lang="en-US" altLang="zh-CN" sz="1400" dirty="0" smtClean="0"/>
              <a:t>   Mid_3=i+3(j-</a:t>
            </a:r>
            <a:r>
              <a:rPr lang="en-US" altLang="zh-CN" sz="1400" dirty="0" err="1" smtClean="0"/>
              <a:t>i</a:t>
            </a:r>
            <a:r>
              <a:rPr lang="en-US" altLang="zh-CN" sz="1400" dirty="0"/>
              <a:t>)/4</a:t>
            </a:r>
            <a:endParaRPr lang="zh-CN" altLang="zh-CN" sz="1400" dirty="0"/>
          </a:p>
          <a:p>
            <a:r>
              <a:rPr lang="en-US" altLang="zh-CN" sz="1400" dirty="0" smtClean="0"/>
              <a:t>   </a:t>
            </a:r>
            <a:r>
              <a:rPr lang="en-US" altLang="zh-CN" sz="1400" dirty="0" err="1" smtClean="0"/>
              <a:t>Mergesort</a:t>
            </a:r>
            <a:r>
              <a:rPr lang="en-US" altLang="zh-CN" sz="1400" dirty="0" smtClean="0"/>
              <a:t>(A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, Mid_1)</a:t>
            </a:r>
            <a:endParaRPr lang="zh-CN" altLang="zh-CN" sz="1400" dirty="0"/>
          </a:p>
          <a:p>
            <a:r>
              <a:rPr lang="en-US" altLang="zh-CN" sz="1400" dirty="0" smtClean="0"/>
              <a:t>   </a:t>
            </a:r>
            <a:r>
              <a:rPr lang="en-US" altLang="zh-CN" sz="1400" dirty="0" err="1" smtClean="0"/>
              <a:t>Mergesort</a:t>
            </a:r>
            <a:r>
              <a:rPr lang="en-US" altLang="zh-CN" sz="1400" dirty="0" smtClean="0"/>
              <a:t>(A</a:t>
            </a:r>
            <a:r>
              <a:rPr lang="en-US" altLang="zh-CN" sz="1400" dirty="0"/>
              <a:t>, Mid_1+1, Mid_2)</a:t>
            </a:r>
            <a:endParaRPr lang="zh-CN" altLang="zh-CN" sz="1400" dirty="0"/>
          </a:p>
          <a:p>
            <a:r>
              <a:rPr lang="en-US" altLang="zh-CN" sz="1400" dirty="0" smtClean="0"/>
              <a:t>   </a:t>
            </a:r>
            <a:r>
              <a:rPr lang="en-US" altLang="zh-CN" sz="1400" dirty="0" err="1" smtClean="0"/>
              <a:t>Mergesort</a:t>
            </a:r>
            <a:r>
              <a:rPr lang="en-US" altLang="zh-CN" sz="1400" dirty="0" smtClean="0"/>
              <a:t>(A</a:t>
            </a:r>
            <a:r>
              <a:rPr lang="en-US" altLang="zh-CN" sz="1400" dirty="0"/>
              <a:t>, Mid_2+1, Mid_3)</a:t>
            </a:r>
            <a:endParaRPr lang="zh-CN" altLang="zh-CN" sz="1400" dirty="0"/>
          </a:p>
          <a:p>
            <a:r>
              <a:rPr lang="en-US" altLang="zh-CN" sz="1400" dirty="0" smtClean="0"/>
              <a:t>   </a:t>
            </a:r>
            <a:r>
              <a:rPr lang="en-US" altLang="zh-CN" sz="1400" dirty="0" err="1" smtClean="0"/>
              <a:t>Mergesort</a:t>
            </a:r>
            <a:r>
              <a:rPr lang="en-US" altLang="zh-CN" sz="1400" dirty="0" smtClean="0"/>
              <a:t>(A</a:t>
            </a:r>
            <a:r>
              <a:rPr lang="en-US" altLang="zh-CN" sz="1400" dirty="0"/>
              <a:t>, Mid_3+1, j)</a:t>
            </a:r>
            <a:endParaRPr lang="zh-CN" altLang="zh-CN" sz="1400" dirty="0"/>
          </a:p>
          <a:p>
            <a:r>
              <a:rPr lang="en-US" altLang="zh-CN" sz="1400" dirty="0" smtClean="0"/>
              <a:t>   MERGE(A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, Mid_1, Mid_2)</a:t>
            </a:r>
            <a:endParaRPr lang="zh-CN" altLang="zh-CN" sz="1400" dirty="0"/>
          </a:p>
          <a:p>
            <a:r>
              <a:rPr lang="en-US" altLang="zh-CN" sz="1400" dirty="0" smtClean="0"/>
              <a:t>   MERGE(A</a:t>
            </a:r>
            <a:r>
              <a:rPr lang="en-US" altLang="zh-CN" sz="1400" dirty="0"/>
              <a:t>, Mid_2+1, Mid_3,j)</a:t>
            </a:r>
            <a:endParaRPr lang="zh-CN" altLang="zh-CN" sz="1400" dirty="0"/>
          </a:p>
          <a:p>
            <a:r>
              <a:rPr lang="en-US" altLang="zh-CN" sz="1400" dirty="0" smtClean="0"/>
              <a:t>   MERGE(A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, Mid_2,j)</a:t>
            </a:r>
            <a:endParaRPr lang="zh-CN" altLang="zh-CN" sz="1400" dirty="0"/>
          </a:p>
          <a:p>
            <a:r>
              <a:rPr lang="en-US" altLang="zh-CN" sz="1400" dirty="0"/>
              <a:t>Return A</a:t>
            </a:r>
            <a:endParaRPr lang="zh-CN" altLang="zh-CN" sz="1400" dirty="0"/>
          </a:p>
        </p:txBody>
      </p:sp>
      <p:sp>
        <p:nvSpPr>
          <p:cNvPr id="4" name="矩形 3"/>
          <p:cNvSpPr/>
          <p:nvPr/>
        </p:nvSpPr>
        <p:spPr>
          <a:xfrm>
            <a:off x="7123895" y="4961687"/>
            <a:ext cx="2020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T(n)=4T(n/4)+n</a:t>
            </a:r>
            <a:r>
              <a:rPr lang="en-US" altLang="zh-CN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=&gt;</a:t>
            </a:r>
          </a:p>
          <a:p>
            <a:r>
              <a:rPr lang="en-US" altLang="zh-CN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T(n</a:t>
            </a:r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dirty="0" err="1">
                <a:latin typeface="等线" panose="02010600030101010101" pitchFamily="2" charset="-122"/>
                <a:cs typeface="Times New Roman" panose="02020603050405020304" pitchFamily="18" charset="0"/>
              </a:rPr>
              <a:t>nlog</a:t>
            </a:r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 n</a:t>
            </a:r>
            <a:endParaRPr lang="zh-CN" alt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2A16157-27D3-9644-B872-535FF6971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601" y="1782629"/>
            <a:ext cx="5903899" cy="3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5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B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3040727"/>
            <a:ext cx="8894618" cy="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5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2814798"/>
            <a:ext cx="8872329" cy="7051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76" y="3602453"/>
            <a:ext cx="6653983" cy="1595232"/>
          </a:xfrm>
          <a:prstGeom prst="rect">
            <a:avLst/>
          </a:prstGeom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06" y="5698901"/>
            <a:ext cx="81407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754" y="5608413"/>
            <a:ext cx="2876874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8264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" y="2854760"/>
            <a:ext cx="9087356" cy="16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2732417"/>
            <a:ext cx="8963548" cy="19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75BF87C-0649-274D-B932-39FBA3043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03977-53CE-8346-8CE1-9F95ED34BA9F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CN" sz="14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5896FE-AA7A-8049-A383-506107570E86}"/>
              </a:ext>
            </a:extLst>
          </p:cNvPr>
          <p:cNvSpPr txBox="1">
            <a:spLocks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课程内容</a:t>
            </a:r>
            <a:endParaRPr lang="zh-CN" altLang="en-US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608560"/>
              </p:ext>
            </p:extLst>
          </p:nvPr>
        </p:nvGraphicFramePr>
        <p:xfrm>
          <a:off x="861238" y="1971994"/>
          <a:ext cx="7650124" cy="2604487"/>
        </p:xfrm>
        <a:graphic>
          <a:graphicData uri="http://schemas.openxmlformats.org/drawingml/2006/table">
            <a:tbl>
              <a:tblPr firstRow="1" firstCol="1" bandRow="1"/>
              <a:tblGrid>
                <a:gridCol w="1591798">
                  <a:extLst>
                    <a:ext uri="{9D8B030D-6E8A-4147-A177-3AD203B41FA5}">
                      <a16:colId xmlns:a16="http://schemas.microsoft.com/office/drawing/2014/main" val="1026554132"/>
                    </a:ext>
                  </a:extLst>
                </a:gridCol>
                <a:gridCol w="2341777">
                  <a:extLst>
                    <a:ext uri="{9D8B030D-6E8A-4147-A177-3AD203B41FA5}">
                      <a16:colId xmlns:a16="http://schemas.microsoft.com/office/drawing/2014/main" val="954204593"/>
                    </a:ext>
                  </a:extLst>
                </a:gridCol>
                <a:gridCol w="2738354">
                  <a:extLst>
                    <a:ext uri="{9D8B030D-6E8A-4147-A177-3AD203B41FA5}">
                      <a16:colId xmlns:a16="http://schemas.microsoft.com/office/drawing/2014/main" val="4026038086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4284710309"/>
                    </a:ext>
                  </a:extLst>
                </a:gridCol>
              </a:tblGrid>
              <a:tr h="22828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内容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要求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学时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521013"/>
                  </a:ext>
                </a:extLst>
              </a:tr>
              <a:tr h="2282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知识单元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40500"/>
                  </a:ext>
                </a:extLst>
              </a:tr>
              <a:tr h="958693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算法基础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算法基本概念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掌握什么是</a:t>
                      </a:r>
                      <a:r>
                        <a:rPr lang="zh-CN" sz="1600" kern="1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算法</a:t>
                      </a:r>
                      <a:r>
                        <a:rPr lang="zh-CN" altLang="en-US" sz="1600" kern="1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zh-CN" sz="1600" kern="1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算法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能解决什么，算法的特征等基本概念。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理解算法和程序的区别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524058"/>
                  </a:ext>
                </a:extLst>
              </a:tr>
              <a:tr h="1141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搜索、排序和复杂度分析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掌握二分搜索、合并排序、选择排序、插入排序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掌握时间复杂度分析和空间复杂度分析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505549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23529" y="4663416"/>
            <a:ext cx="2512127" cy="2128630"/>
          </a:xfrm>
        </p:spPr>
        <p:txBody>
          <a:bodyPr/>
          <a:lstStyle/>
          <a:p>
            <a:r>
              <a:rPr lang="zh-CN" altLang="en-US" sz="1600" dirty="0"/>
              <a:t>时间复杂度</a:t>
            </a:r>
            <a:r>
              <a:rPr lang="zh-CN" altLang="en-US" sz="1600" dirty="0">
                <a:solidFill>
                  <a:srgbClr val="FF0000"/>
                </a:solidFill>
              </a:rPr>
              <a:t>*</a:t>
            </a:r>
            <a:endParaRPr lang="en-CA" altLang="zh-CN" sz="16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CA" altLang="en-US" sz="1600" dirty="0"/>
              <a:t>O</a:t>
            </a:r>
            <a:r>
              <a:rPr lang="zh-CN" altLang="en-US" sz="1600" dirty="0"/>
              <a:t>符号</a:t>
            </a:r>
            <a:endParaRPr lang="en-CA" altLang="zh-CN" sz="1600" dirty="0"/>
          </a:p>
          <a:p>
            <a:pPr lvl="1">
              <a:spcBef>
                <a:spcPts val="0"/>
              </a:spcBef>
            </a:pPr>
            <a:r>
              <a:rPr lang="en-US" altLang="zh-CN" sz="1600" dirty="0">
                <a:latin typeface="Georgia" panose="02040502050405020303" pitchFamily="18" charset="0"/>
              </a:rPr>
              <a:t>Ω</a:t>
            </a:r>
            <a:r>
              <a:rPr lang="zh-CN" altLang="en-US" sz="1600" dirty="0">
                <a:latin typeface="Georgia" panose="02040502050405020303" pitchFamily="18" charset="0"/>
              </a:rPr>
              <a:t>符号</a:t>
            </a:r>
            <a:endParaRPr lang="en-CA" altLang="zh-CN" sz="1600" dirty="0">
              <a:latin typeface="Georgia" panose="02040502050405020303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1600" dirty="0">
                <a:latin typeface="Georgia" panose="02040502050405020303" pitchFamily="18" charset="0"/>
              </a:rPr>
              <a:t>Θ</a:t>
            </a:r>
            <a:r>
              <a:rPr lang="zh-CN" altLang="en-US" sz="1600" dirty="0">
                <a:latin typeface="Georgia" panose="02040502050405020303" pitchFamily="18" charset="0"/>
              </a:rPr>
              <a:t>符号</a:t>
            </a:r>
            <a:endParaRPr lang="en-CA" altLang="zh-CN" sz="1600" dirty="0">
              <a:latin typeface="Georgia" panose="02040502050405020303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1600" dirty="0">
                <a:latin typeface="Georgia" panose="02040502050405020303" pitchFamily="18" charset="0"/>
              </a:rPr>
              <a:t>O</a:t>
            </a:r>
            <a:r>
              <a:rPr lang="zh-CN" altLang="en-US" sz="1600" dirty="0">
                <a:latin typeface="Georgia" panose="02040502050405020303" pitchFamily="18" charset="0"/>
              </a:rPr>
              <a:t>符号</a:t>
            </a:r>
            <a:endParaRPr lang="en-CA" altLang="zh-CN" sz="1600" dirty="0">
              <a:latin typeface="Georgia" panose="02040502050405020303" pitchFamily="18" charset="0"/>
            </a:endParaRPr>
          </a:p>
          <a:p>
            <a:r>
              <a:rPr lang="zh-CN" altLang="en-US" sz="1600" dirty="0">
                <a:latin typeface="Georgia" panose="02040502050405020303" pitchFamily="18" charset="0"/>
              </a:rPr>
              <a:t>估计算法时间复杂度</a:t>
            </a:r>
            <a:endParaRPr lang="en-CA" altLang="zh-CN" sz="1600" dirty="0">
              <a:latin typeface="Georgia" panose="02040502050405020303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1600" dirty="0">
                <a:latin typeface="Georgia" panose="02040502050405020303" pitchFamily="18" charset="0"/>
              </a:rPr>
              <a:t>计算迭代次数</a:t>
            </a:r>
            <a:endParaRPr lang="en-CA" altLang="zh-CN" sz="1600" dirty="0">
              <a:latin typeface="Georgia" panose="02040502050405020303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1600" dirty="0">
                <a:latin typeface="Georgia" panose="02040502050405020303" pitchFamily="18" charset="0"/>
              </a:rPr>
              <a:t>使用递归</a:t>
            </a:r>
            <a:r>
              <a:rPr lang="zh-CN" altLang="en-US" sz="1600" dirty="0" smtClean="0">
                <a:latin typeface="Georgia" panose="02040502050405020303" pitchFamily="18" charset="0"/>
              </a:rPr>
              <a:t>方程</a:t>
            </a:r>
            <a:endParaRPr lang="en-CA" altLang="zh-CN" sz="1600" dirty="0">
              <a:latin typeface="Georgia" panose="02040502050405020303" pitchFamily="18" charset="0"/>
            </a:endParaRP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FA026C99-69F3-484E-93B5-ACDDB011EB06}"/>
              </a:ext>
            </a:extLst>
          </p:cNvPr>
          <p:cNvSpPr txBox="1">
            <a:spLocks/>
          </p:cNvSpPr>
          <p:nvPr/>
        </p:nvSpPr>
        <p:spPr bwMode="auto">
          <a:xfrm>
            <a:off x="2993485" y="4729370"/>
            <a:ext cx="3175871" cy="118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1600" dirty="0"/>
              <a:t>算法复杂性是算法运行所需要的计算机资源的量</a:t>
            </a:r>
          </a:p>
          <a:p>
            <a:r>
              <a:rPr lang="zh-CN" altLang="en-US" sz="1600" kern="0" dirty="0" smtClean="0"/>
              <a:t>阶的增长</a:t>
            </a:r>
            <a:endParaRPr lang="en-US" altLang="zh-CN" sz="1600" kern="0" dirty="0" smtClean="0"/>
          </a:p>
          <a:p>
            <a:pPr lvl="1"/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描述算法效率：增长率或增长量级</a:t>
            </a:r>
          </a:p>
          <a:p>
            <a:pPr lvl="1"/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忽略低阶项和常系数，保留最高阶项</a:t>
            </a:r>
            <a:endParaRPr lang="en-US" altLang="zh-CN" kern="0" dirty="0" smtClean="0"/>
          </a:p>
          <a:p>
            <a:pPr lvl="1"/>
            <a:endParaRPr lang="en-US" altLang="zh-CN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0AFE00E-28FF-9142-9702-4BA86E30C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84" y="4663416"/>
            <a:ext cx="2671614" cy="181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600" kern="0" dirty="0" smtClean="0"/>
              <a:t>算法概念</a:t>
            </a:r>
            <a:endParaRPr lang="en-US" altLang="zh-CN" sz="1600" kern="0" dirty="0" smtClean="0"/>
          </a:p>
          <a:p>
            <a:r>
              <a:rPr lang="zh-CN" altLang="en-US" sz="1600" kern="0" dirty="0"/>
              <a:t>算法举例</a:t>
            </a:r>
            <a:endParaRPr lang="en-CA" altLang="zh-CN" sz="1600" kern="0" dirty="0"/>
          </a:p>
          <a:p>
            <a:pPr lvl="1"/>
            <a:r>
              <a:rPr lang="zh-CN" altLang="en-US" sz="1600" kern="0" dirty="0"/>
              <a:t>二分搜索</a:t>
            </a:r>
            <a:endParaRPr lang="en-CA" altLang="zh-CN" sz="1600" kern="0" dirty="0"/>
          </a:p>
          <a:p>
            <a:pPr lvl="1"/>
            <a:r>
              <a:rPr lang="zh-CN" altLang="en-US" sz="1600" kern="0" dirty="0"/>
              <a:t>合并</a:t>
            </a:r>
            <a:endParaRPr lang="en-CA" altLang="zh-CN" sz="1600" kern="0" dirty="0"/>
          </a:p>
          <a:p>
            <a:pPr lvl="1"/>
            <a:r>
              <a:rPr lang="zh-CN" altLang="en-US" sz="1600" kern="0" dirty="0"/>
              <a:t>选择排序</a:t>
            </a:r>
            <a:endParaRPr lang="en-CA" altLang="zh-CN" sz="1600" kern="0" dirty="0"/>
          </a:p>
          <a:p>
            <a:pPr lvl="1"/>
            <a:r>
              <a:rPr lang="zh-CN" altLang="en-US" sz="1600" kern="0" dirty="0"/>
              <a:t>插入排序</a:t>
            </a:r>
            <a:endParaRPr lang="en-CA" altLang="zh-CN" sz="1600" kern="0" dirty="0"/>
          </a:p>
          <a:p>
            <a:pPr lvl="1"/>
            <a:r>
              <a:rPr lang="zh-CN" altLang="en-US" sz="1600" kern="0" dirty="0"/>
              <a:t>自底向上合并排序</a:t>
            </a:r>
            <a:endParaRPr lang="en-CA" altLang="zh-CN" sz="1600" kern="0" dirty="0"/>
          </a:p>
          <a:p>
            <a:pPr marL="457200" lvl="1" indent="0">
              <a:buNone/>
            </a:pPr>
            <a:endParaRPr lang="en-CA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914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5837013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B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59" y="2581269"/>
            <a:ext cx="7510273" cy="33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B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" y="2786062"/>
            <a:ext cx="9080000" cy="12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5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9" y="2857168"/>
            <a:ext cx="8744497" cy="9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4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B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3011195"/>
            <a:ext cx="8943975" cy="6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B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5" y="2854760"/>
            <a:ext cx="8310705" cy="12155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42" y="4070294"/>
            <a:ext cx="4513079" cy="3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4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76" y="5587551"/>
            <a:ext cx="7772400" cy="6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zh-CN" kern="0" dirty="0" smtClean="0">
                <a:latin typeface="Georgia" panose="02040502050405020303" pitchFamily="18" charset="0"/>
              </a:rPr>
              <a:t>C</a:t>
            </a:r>
            <a:r>
              <a:rPr lang="zh-CN" altLang="en-US" kern="0" dirty="0">
                <a:latin typeface="Georgia" panose="02040502050405020303" pitchFamily="18" charset="0"/>
              </a:rPr>
              <a:t> </a:t>
            </a:r>
            <a:endParaRPr lang="en-US" altLang="zh-CN" kern="0" dirty="0" smtClean="0">
              <a:latin typeface="Georgia" panose="020405020504050203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" y="2767021"/>
            <a:ext cx="8902931" cy="16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1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答计算题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3" y="2854760"/>
            <a:ext cx="9079927" cy="41342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" y="3719585"/>
            <a:ext cx="4949025" cy="2255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5013098" y="3697726"/>
            <a:ext cx="4130902" cy="1985339"/>
            <a:chOff x="5013098" y="3697726"/>
            <a:chExt cx="4130902" cy="198533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86D0A5B-DE9F-D245-B05F-2F6A981C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098" y="3697726"/>
              <a:ext cx="4130902" cy="66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6870" y="4425514"/>
              <a:ext cx="2490418" cy="35411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2442" y="4845794"/>
              <a:ext cx="2564846" cy="38019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2442" y="5302871"/>
              <a:ext cx="2564846" cy="38019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9919" y="5310428"/>
              <a:ext cx="1017299" cy="37263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8093" y="5364952"/>
              <a:ext cx="1243856" cy="232721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 bwMode="auto">
          <a:xfrm>
            <a:off x="5013097" y="3641651"/>
            <a:ext cx="4098851" cy="20414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7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答计算题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1" y="2781933"/>
            <a:ext cx="8819285" cy="5217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317" y="3403323"/>
            <a:ext cx="2342139" cy="20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3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CN" sz="1400"/>
          </a:p>
        </p:txBody>
      </p:sp>
      <p:sp>
        <p:nvSpPr>
          <p:cNvPr id="53" name="Text Box 68">
            <a:extLst>
              <a:ext uri="{FF2B5EF4-FFF2-40B4-BE49-F238E27FC236}">
                <a16:creationId xmlns:a16="http://schemas.microsoft.com/office/drawing/2014/main" id="{EAD63B8B-5DAA-894B-A111-5E0C6D669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9" y="3280619"/>
            <a:ext cx="9106786" cy="324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应用分支限界法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求解无向图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TSP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，具体搜索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过程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如下：</a:t>
            </a:r>
            <a:endParaRPr kumimoji="1" lang="zh-CN" altLang="en-US" sz="13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）在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根结点</a:t>
            </a:r>
            <a:r>
              <a:rPr kumimoji="1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，根据限界函数计算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目标函数值下界为</a:t>
            </a:r>
            <a:r>
              <a:rPr lang="en-US" altLang="zh-CN" sz="1300" i="1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 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5+6)+(1+6)+(2+2)+(2+5)+(1+2))/2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  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=16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zh-CN" altLang="en-US" sz="130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采用贪心算法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en-US" sz="130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目标函数值上界为</a:t>
            </a:r>
            <a:r>
              <a:rPr lang="en-US" altLang="zh-CN" sz="1300" i="1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en-US" altLang="zh-CN" sz="130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=5+2+2+1+10=20;</a:t>
            </a:r>
            <a:endParaRPr kumimoji="1" lang="zh-CN" altLang="en-US" sz="13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ts val="300"/>
              </a:spcBef>
              <a:buClrTx/>
              <a:buSzTx/>
              <a:buNone/>
            </a:pP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）在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从城市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5+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)+(1+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)+(2+2)+(2+5)+(1+2))/2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  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=20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将结点</a:t>
            </a:r>
            <a:r>
              <a:rPr kumimoji="1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加入表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kumimoji="1" lang="en-US" altLang="zh-CN" sz="13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</a:pP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，目标函数值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i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5+</a:t>
            </a:r>
            <a:r>
              <a:rPr lang="en-US" altLang="zh-CN" sz="1300" dirty="0" smtClean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1+6)+(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2+</a:t>
            </a:r>
            <a:r>
              <a:rPr lang="en-US" altLang="zh-CN" sz="1300" dirty="0" smtClean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2+5)+(1+2))/2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=20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将结点</a:t>
            </a:r>
            <a:r>
              <a:rPr kumimoji="1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加入表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kumimoji="1" lang="en-US" altLang="zh-CN" sz="13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</a:pP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    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，目标函数值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i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+6)+(1+6)+(2+2)+(2+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)+(1+2))/2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1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，将结点</a:t>
            </a:r>
            <a:r>
              <a:rPr kumimoji="1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加入表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kumimoji="1" lang="en-US" altLang="zh-CN" sz="13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</a:pP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    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，目标函数值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i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((5+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)+(1+6)+(2+2)+(2+5)+(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=18</a:t>
            </a:r>
            <a:r>
              <a:rPr kumimoji="1" lang="zh-CN" altLang="en-US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，将</a:t>
            </a:r>
            <a:r>
              <a:rPr kumimoji="1" lang="zh-CN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kumimoji="1" lang="en-US" altLang="zh-CN" sz="13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加入表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ts val="300"/>
              </a:spcBef>
              <a:buClrTx/>
              <a:buSzTx/>
              <a:buNone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</a:t>
            </a:r>
            <a:endParaRPr lang="en-US" altLang="zh-CN" sz="13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2+2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)+(1+2))/2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将结点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加入表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+6)+(1+6)+(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+2)+(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)+(1+2))/2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将结点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加入表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+6)+(1+6)+(2+2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PT;</a:t>
            </a:r>
          </a:p>
          <a:p>
            <a:pPr lvl="0">
              <a:spcBef>
                <a:spcPts val="30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进行搜索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ts val="30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+6)+(1+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1+</a:t>
            </a:r>
            <a:r>
              <a:rPr lang="en-US" altLang="zh-CN" sz="13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=18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将结点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中；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+6)+(1+6)+(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))/2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将结点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优先进行搜索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zh-CN" altLang="en-US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kern="0" smtClean="0"/>
              <a:t>21-22</a:t>
            </a:r>
            <a:r>
              <a:rPr lang="zh-CN" altLang="en-US" kern="0" smtClean="0"/>
              <a:t>期末试题</a:t>
            </a:r>
            <a:endParaRPr lang="en-CA" altLang="en-US" kern="0" dirty="0"/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" y="18895"/>
            <a:ext cx="8070635" cy="2185960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9" y="104071"/>
            <a:ext cx="2342139" cy="2011837"/>
          </a:xfrm>
          <a:prstGeom prst="rect">
            <a:avLst/>
          </a:prstGeom>
        </p:spPr>
      </p:pic>
      <p:grpSp>
        <p:nvGrpSpPr>
          <p:cNvPr id="322" name="组合 321"/>
          <p:cNvGrpSpPr/>
          <p:nvPr/>
        </p:nvGrpSpPr>
        <p:grpSpPr>
          <a:xfrm>
            <a:off x="5496187" y="140647"/>
            <a:ext cx="606996" cy="500685"/>
            <a:chOff x="5507936" y="2498022"/>
            <a:chExt cx="666370" cy="606141"/>
          </a:xfrm>
        </p:grpSpPr>
        <p:sp>
          <p:nvSpPr>
            <p:cNvPr id="529" name="矩形 528"/>
            <p:cNvSpPr/>
            <p:nvPr/>
          </p:nvSpPr>
          <p:spPr bwMode="auto">
            <a:xfrm>
              <a:off x="5507938" y="2558071"/>
              <a:ext cx="666368" cy="27925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530" name="矩形 529"/>
            <p:cNvSpPr/>
            <p:nvPr/>
          </p:nvSpPr>
          <p:spPr bwMode="auto">
            <a:xfrm>
              <a:off x="5507937" y="2822955"/>
              <a:ext cx="666369" cy="27925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531" name="文本框 530"/>
            <p:cNvSpPr txBox="1"/>
            <p:nvPr/>
          </p:nvSpPr>
          <p:spPr>
            <a:xfrm>
              <a:off x="5507938" y="2498022"/>
              <a:ext cx="542324" cy="32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 smtClean="0"/>
                <a:t>start</a:t>
              </a:r>
              <a:endParaRPr lang="zh-CN" altLang="en-US" sz="1400" i="1" dirty="0"/>
            </a:p>
          </p:txBody>
        </p:sp>
        <p:sp>
          <p:nvSpPr>
            <p:cNvPr id="532" name="文本框 531"/>
            <p:cNvSpPr txBox="1"/>
            <p:nvPr/>
          </p:nvSpPr>
          <p:spPr>
            <a:xfrm>
              <a:off x="5507936" y="2777916"/>
              <a:ext cx="636876" cy="32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 err="1"/>
                <a:t>l</a:t>
              </a:r>
              <a:r>
                <a:rPr lang="en-US" altLang="zh-CN" sz="1400" i="1" dirty="0" err="1" smtClean="0"/>
                <a:t>b</a:t>
              </a:r>
              <a:r>
                <a:rPr lang="en-US" altLang="zh-CN" sz="1400" dirty="0" smtClean="0"/>
                <a:t>=16</a:t>
              </a:r>
              <a:endParaRPr lang="zh-CN" altLang="en-US" sz="1400" dirty="0"/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7184143" y="856437"/>
            <a:ext cx="606996" cy="461090"/>
            <a:chOff x="5196684" y="918212"/>
            <a:chExt cx="666370" cy="558207"/>
          </a:xfrm>
        </p:grpSpPr>
        <p:grpSp>
          <p:nvGrpSpPr>
            <p:cNvPr id="524" name="组合 523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526" name="矩形 525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27" name="矩形 526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28" name="文本框 527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=18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5" name="文本框 524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525" name="文本框 5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4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4" name="组合 323"/>
          <p:cNvGrpSpPr/>
          <p:nvPr/>
        </p:nvGrpSpPr>
        <p:grpSpPr>
          <a:xfrm>
            <a:off x="2978526" y="859980"/>
            <a:ext cx="606996" cy="461090"/>
            <a:chOff x="5196684" y="918212"/>
            <a:chExt cx="666370" cy="558207"/>
          </a:xfrm>
        </p:grpSpPr>
        <p:grpSp>
          <p:nvGrpSpPr>
            <p:cNvPr id="519" name="组合 518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521" name="矩形 520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22" name="矩形 521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23" name="文本框 522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0" name="文本框 519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520" name="文本框 5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5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5" name="组合 324"/>
          <p:cNvGrpSpPr/>
          <p:nvPr/>
        </p:nvGrpSpPr>
        <p:grpSpPr>
          <a:xfrm>
            <a:off x="3802601" y="861157"/>
            <a:ext cx="606996" cy="461090"/>
            <a:chOff x="5196684" y="918212"/>
            <a:chExt cx="666370" cy="558207"/>
          </a:xfrm>
        </p:grpSpPr>
        <p:grpSp>
          <p:nvGrpSpPr>
            <p:cNvPr id="514" name="组合 513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516" name="矩形 515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17" name="矩形 516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18" name="文本框 517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5" name="文本框 514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515" name="文本框 5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6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6" name="组合 325"/>
          <p:cNvGrpSpPr/>
          <p:nvPr/>
        </p:nvGrpSpPr>
        <p:grpSpPr>
          <a:xfrm>
            <a:off x="4644813" y="883068"/>
            <a:ext cx="606996" cy="461090"/>
            <a:chOff x="5196684" y="918212"/>
            <a:chExt cx="666370" cy="558207"/>
          </a:xfrm>
        </p:grpSpPr>
        <p:grpSp>
          <p:nvGrpSpPr>
            <p:cNvPr id="509" name="组合 508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511" name="矩形 510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12" name="矩形 511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13" name="文本框 512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/>
                  <a:t>l</a:t>
                </a:r>
                <a:r>
                  <a:rPr lang="en-US" altLang="zh-CN" sz="1400" i="1" dirty="0" err="1" smtClean="0"/>
                  <a:t>b</a:t>
                </a:r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0" name="文本框 509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510" name="文本框 5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7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7" name="直接连接符 326"/>
          <p:cNvCxnSpPr>
            <a:stCxn id="532" idx="2"/>
            <a:endCxn id="520" idx="0"/>
          </p:cNvCxnSpPr>
          <p:nvPr/>
        </p:nvCxnSpPr>
        <p:spPr bwMode="auto">
          <a:xfrm flipH="1">
            <a:off x="3282023" y="641332"/>
            <a:ext cx="2504229" cy="218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8" name="直接连接符 327"/>
          <p:cNvCxnSpPr>
            <a:stCxn id="532" idx="2"/>
            <a:endCxn id="515" idx="0"/>
          </p:cNvCxnSpPr>
          <p:nvPr/>
        </p:nvCxnSpPr>
        <p:spPr bwMode="auto">
          <a:xfrm flipH="1">
            <a:off x="4106098" y="641332"/>
            <a:ext cx="1680154" cy="2198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9" name="直接连接符 328"/>
          <p:cNvCxnSpPr>
            <a:stCxn id="532" idx="2"/>
            <a:endCxn id="510" idx="0"/>
          </p:cNvCxnSpPr>
          <p:nvPr/>
        </p:nvCxnSpPr>
        <p:spPr bwMode="auto">
          <a:xfrm flipH="1">
            <a:off x="4948310" y="641332"/>
            <a:ext cx="837942" cy="24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0" name="直接连接符 329"/>
          <p:cNvCxnSpPr>
            <a:stCxn id="532" idx="2"/>
            <a:endCxn id="525" idx="0"/>
          </p:cNvCxnSpPr>
          <p:nvPr/>
        </p:nvCxnSpPr>
        <p:spPr bwMode="auto">
          <a:xfrm>
            <a:off x="5786252" y="641332"/>
            <a:ext cx="1701388" cy="2151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1" name="矩形 330"/>
          <p:cNvSpPr/>
          <p:nvPr/>
        </p:nvSpPr>
        <p:spPr>
          <a:xfrm>
            <a:off x="3089934" y="630621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332" name="矩形 331"/>
          <p:cNvSpPr/>
          <p:nvPr/>
        </p:nvSpPr>
        <p:spPr>
          <a:xfrm>
            <a:off x="3915587" y="634364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3</a:t>
            </a:r>
            <a:endParaRPr lang="zh-CN" altLang="en-US" sz="1400" dirty="0"/>
          </a:p>
        </p:txBody>
      </p:sp>
      <p:sp>
        <p:nvSpPr>
          <p:cNvPr id="333" name="矩形 332"/>
          <p:cNvSpPr/>
          <p:nvPr/>
        </p:nvSpPr>
        <p:spPr>
          <a:xfrm>
            <a:off x="4825234" y="664836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sp>
        <p:nvSpPr>
          <p:cNvPr id="334" name="矩形 333"/>
          <p:cNvSpPr/>
          <p:nvPr/>
        </p:nvSpPr>
        <p:spPr>
          <a:xfrm>
            <a:off x="7432237" y="627427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5</a:t>
            </a:r>
            <a:endParaRPr lang="zh-CN" altLang="en-US" sz="1400" dirty="0"/>
          </a:p>
        </p:txBody>
      </p:sp>
      <p:sp>
        <p:nvSpPr>
          <p:cNvPr id="335" name="矩形 334"/>
          <p:cNvSpPr/>
          <p:nvPr/>
        </p:nvSpPr>
        <p:spPr>
          <a:xfrm>
            <a:off x="5654887" y="-39580"/>
            <a:ext cx="246200" cy="29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grpSp>
        <p:nvGrpSpPr>
          <p:cNvPr id="336" name="组合 335"/>
          <p:cNvGrpSpPr/>
          <p:nvPr/>
        </p:nvGrpSpPr>
        <p:grpSpPr>
          <a:xfrm>
            <a:off x="5151108" y="1608890"/>
            <a:ext cx="606996" cy="461090"/>
            <a:chOff x="5196684" y="918212"/>
            <a:chExt cx="666370" cy="558207"/>
          </a:xfrm>
        </p:grpSpPr>
        <p:grpSp>
          <p:nvGrpSpPr>
            <p:cNvPr id="504" name="组合 503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506" name="矩形 505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07" name="矩形 506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08" name="文本框 507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5" name="文本框 504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505" name="文本框 5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8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7" name="组合 336"/>
          <p:cNvGrpSpPr/>
          <p:nvPr/>
        </p:nvGrpSpPr>
        <p:grpSpPr>
          <a:xfrm>
            <a:off x="2440647" y="1569925"/>
            <a:ext cx="606996" cy="461090"/>
            <a:chOff x="5196684" y="918212"/>
            <a:chExt cx="666370" cy="558207"/>
          </a:xfrm>
        </p:grpSpPr>
        <p:grpSp>
          <p:nvGrpSpPr>
            <p:cNvPr id="499" name="组合 498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501" name="矩形 500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02" name="矩形 501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503" name="文本框 502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0" name="文本框 499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500" name="文本框 4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9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组合 337"/>
          <p:cNvGrpSpPr/>
          <p:nvPr/>
        </p:nvGrpSpPr>
        <p:grpSpPr>
          <a:xfrm>
            <a:off x="3800909" y="1611055"/>
            <a:ext cx="606996" cy="461090"/>
            <a:chOff x="5196684" y="918212"/>
            <a:chExt cx="666370" cy="558207"/>
          </a:xfrm>
        </p:grpSpPr>
        <p:grpSp>
          <p:nvGrpSpPr>
            <p:cNvPr id="494" name="组合 493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496" name="矩形 495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97" name="矩形 496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98" name="文本框 497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/>
                  <a:t>l</a:t>
                </a:r>
                <a:r>
                  <a:rPr lang="en-US" altLang="zh-CN" sz="1400" i="1" dirty="0" err="1" smtClean="0"/>
                  <a:t>b</a:t>
                </a:r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5" name="文本框 494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495" name="文本框 4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0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9" name="直接连接符 338"/>
          <p:cNvCxnSpPr>
            <a:stCxn id="513" idx="2"/>
            <a:endCxn id="500" idx="0"/>
          </p:cNvCxnSpPr>
          <p:nvPr/>
        </p:nvCxnSpPr>
        <p:spPr bwMode="auto">
          <a:xfrm flipH="1">
            <a:off x="2744145" y="1344159"/>
            <a:ext cx="2190733" cy="2257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" name="直接连接符 339"/>
          <p:cNvCxnSpPr>
            <a:stCxn id="513" idx="2"/>
            <a:endCxn id="495" idx="0"/>
          </p:cNvCxnSpPr>
          <p:nvPr/>
        </p:nvCxnSpPr>
        <p:spPr bwMode="auto">
          <a:xfrm flipH="1">
            <a:off x="4104406" y="1344159"/>
            <a:ext cx="830471" cy="2668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" name="直接连接符 340"/>
          <p:cNvCxnSpPr>
            <a:stCxn id="513" idx="2"/>
            <a:endCxn id="505" idx="0"/>
          </p:cNvCxnSpPr>
          <p:nvPr/>
        </p:nvCxnSpPr>
        <p:spPr bwMode="auto">
          <a:xfrm>
            <a:off x="4934878" y="1344159"/>
            <a:ext cx="519728" cy="2647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2" name="矩形 341"/>
          <p:cNvSpPr/>
          <p:nvPr/>
        </p:nvSpPr>
        <p:spPr>
          <a:xfrm>
            <a:off x="2537445" y="1351125"/>
            <a:ext cx="2700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6</a:t>
            </a:r>
            <a:endParaRPr lang="zh-CN" altLang="en-US" sz="1400" dirty="0"/>
          </a:p>
        </p:txBody>
      </p:sp>
      <p:sp>
        <p:nvSpPr>
          <p:cNvPr id="343" name="矩形 342"/>
          <p:cNvSpPr/>
          <p:nvPr/>
        </p:nvSpPr>
        <p:spPr>
          <a:xfrm>
            <a:off x="4219578" y="1358120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7</a:t>
            </a:r>
            <a:endParaRPr lang="zh-CN" altLang="en-US" sz="1400" dirty="0"/>
          </a:p>
        </p:txBody>
      </p:sp>
      <p:sp>
        <p:nvSpPr>
          <p:cNvPr id="344" name="矩形 343"/>
          <p:cNvSpPr/>
          <p:nvPr/>
        </p:nvSpPr>
        <p:spPr>
          <a:xfrm>
            <a:off x="5523235" y="1312342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8</a:t>
            </a:r>
            <a:endParaRPr lang="zh-CN" altLang="en-US" sz="1400" dirty="0"/>
          </a:p>
        </p:txBody>
      </p:sp>
      <p:grpSp>
        <p:nvGrpSpPr>
          <p:cNvPr id="345" name="组合 344"/>
          <p:cNvGrpSpPr/>
          <p:nvPr/>
        </p:nvGrpSpPr>
        <p:grpSpPr>
          <a:xfrm>
            <a:off x="3522907" y="2263220"/>
            <a:ext cx="606996" cy="499381"/>
            <a:chOff x="5196684" y="918212"/>
            <a:chExt cx="666370" cy="604563"/>
          </a:xfrm>
        </p:grpSpPr>
        <p:grpSp>
          <p:nvGrpSpPr>
            <p:cNvPr id="489" name="组合 488"/>
            <p:cNvGrpSpPr/>
            <p:nvPr/>
          </p:nvGrpSpPr>
          <p:grpSpPr>
            <a:xfrm>
              <a:off x="5196684" y="930327"/>
              <a:ext cx="666370" cy="592448"/>
              <a:chOff x="5507936" y="2558071"/>
              <a:chExt cx="666370" cy="592448"/>
            </a:xfrm>
          </p:grpSpPr>
          <p:sp>
            <p:nvSpPr>
              <p:cNvPr id="491" name="矩形 490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92" name="矩形 491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93" name="文本框 492"/>
              <p:cNvSpPr txBox="1"/>
              <p:nvPr/>
            </p:nvSpPr>
            <p:spPr>
              <a:xfrm>
                <a:off x="5507936" y="2777917"/>
                <a:ext cx="663798" cy="372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=18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0" name="文本框 489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490" name="文本框 4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1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6" name="组合 345"/>
          <p:cNvGrpSpPr/>
          <p:nvPr/>
        </p:nvGrpSpPr>
        <p:grpSpPr>
          <a:xfrm>
            <a:off x="4157986" y="2265222"/>
            <a:ext cx="606996" cy="461090"/>
            <a:chOff x="5196684" y="918212"/>
            <a:chExt cx="666370" cy="558207"/>
          </a:xfrm>
        </p:grpSpPr>
        <p:grpSp>
          <p:nvGrpSpPr>
            <p:cNvPr id="484" name="组合 483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486" name="矩形 485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87" name="矩形 486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88" name="文本框 487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/>
                  <a:t>l</a:t>
                </a:r>
                <a:r>
                  <a:rPr lang="en-US" altLang="zh-CN" sz="1400" i="1" dirty="0" err="1" smtClean="0"/>
                  <a:t>b</a:t>
                </a:r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5" name="文本框 484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485" name="文本框 4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2"/>
                  <a:stretch>
                    <a:fillRect l="-18557" t="-32258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直接连接符 346"/>
          <p:cNvCxnSpPr>
            <a:stCxn id="498" idx="2"/>
            <a:endCxn id="490" idx="0"/>
          </p:cNvCxnSpPr>
          <p:nvPr/>
        </p:nvCxnSpPr>
        <p:spPr bwMode="auto">
          <a:xfrm flipH="1">
            <a:off x="3826404" y="2072146"/>
            <a:ext cx="264570" cy="1910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8" name="直接连接符 347"/>
          <p:cNvCxnSpPr>
            <a:stCxn id="498" idx="2"/>
            <a:endCxn id="485" idx="0"/>
          </p:cNvCxnSpPr>
          <p:nvPr/>
        </p:nvCxnSpPr>
        <p:spPr bwMode="auto">
          <a:xfrm>
            <a:off x="4090974" y="2072146"/>
            <a:ext cx="370509" cy="1930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9" name="矩形 348"/>
          <p:cNvSpPr/>
          <p:nvPr/>
        </p:nvSpPr>
        <p:spPr>
          <a:xfrm>
            <a:off x="3604555" y="2029108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9</a:t>
            </a:r>
            <a:endParaRPr lang="zh-CN" altLang="en-US" sz="1400" dirty="0"/>
          </a:p>
        </p:txBody>
      </p:sp>
      <p:sp>
        <p:nvSpPr>
          <p:cNvPr id="350" name="矩形 349"/>
          <p:cNvSpPr/>
          <p:nvPr/>
        </p:nvSpPr>
        <p:spPr>
          <a:xfrm>
            <a:off x="4483693" y="2021407"/>
            <a:ext cx="349431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10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01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  <p:bldP spid="332" grpId="0"/>
      <p:bldP spid="333" grpId="0"/>
      <p:bldP spid="334" grpId="0"/>
      <p:bldP spid="342" grpId="0"/>
      <p:bldP spid="343" grpId="0"/>
      <p:bldP spid="344" grpId="0"/>
      <p:bldP spid="349" grpId="0"/>
      <p:bldP spid="35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CN" sz="1400"/>
          </a:p>
        </p:txBody>
      </p:sp>
      <p:sp>
        <p:nvSpPr>
          <p:cNvPr id="53" name="Text Box 68">
            <a:extLst>
              <a:ext uri="{FF2B5EF4-FFF2-40B4-BE49-F238E27FC236}">
                <a16:creationId xmlns:a16="http://schemas.microsoft.com/office/drawing/2014/main" id="{EAD63B8B-5DAA-894B-A111-5E0C6D669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6" y="3510492"/>
            <a:ext cx="9144000" cy="333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目标函数值为</a:t>
            </a:r>
            <a:r>
              <a:rPr lang="en-US" altLang="zh-CN" sz="1300" i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由于结点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叶子结点，得到一个可行解，其路径长度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 </a:t>
            </a:r>
            <a:endParaRPr lang="zh-CN" altLang="en-US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>
              <a:spcBef>
                <a:spcPts val="0"/>
              </a:spcBef>
              <a:spcAft>
                <a:spcPts val="300"/>
              </a:spcAft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进行搜索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((5+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+6)+(2+2)+(2+5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((5+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+5)+(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目标函数值为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((5+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)+(1+6)+(2+2)+(2+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进行搜索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回到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lang="en-US" altLang="zh-CN" sz="1300" i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叶子结点，得到一个可行解，其路径长度为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进行搜索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((5+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)+(2+5)+(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((5+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2+2)+(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zh-CN" altLang="en-US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进行搜索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)+(1+2))/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=24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超出目标函数的界，将结点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丢弃；      </a:t>
            </a:r>
            <a:endParaRPr lang="en-US" altLang="zh-CN" sz="13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)+(2+2)+(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+2))/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，将结点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加入表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3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510" name="标题 215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3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kern="0" smtClean="0"/>
              <a:t>21-22</a:t>
            </a:r>
            <a:r>
              <a:rPr lang="zh-CN" altLang="en-US" kern="0" smtClean="0"/>
              <a:t>期末试题</a:t>
            </a:r>
            <a:endParaRPr lang="en-CA" altLang="en-US" kern="0" dirty="0"/>
          </a:p>
        </p:txBody>
      </p:sp>
      <p:sp>
        <p:nvSpPr>
          <p:cNvPr id="434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28" y="235697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r>
              <a:rPr lang="en-US" altLang="zh-CN" kern="0" smtClean="0"/>
              <a:t>21-22</a:t>
            </a:r>
            <a:r>
              <a:rPr lang="zh-CN" altLang="en-US" kern="0" smtClean="0"/>
              <a:t>期末试题</a:t>
            </a:r>
            <a:endParaRPr lang="en-CA" altLang="en-US" kern="0" dirty="0"/>
          </a:p>
        </p:txBody>
      </p:sp>
      <p:pic>
        <p:nvPicPr>
          <p:cNvPr id="435" name="图片 4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0" y="-628"/>
            <a:ext cx="9149870" cy="2185960"/>
          </a:xfrm>
          <a:prstGeom prst="rect">
            <a:avLst/>
          </a:prstGeom>
        </p:spPr>
      </p:pic>
      <p:pic>
        <p:nvPicPr>
          <p:cNvPr id="436" name="图片 4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8" y="5985"/>
            <a:ext cx="2342139" cy="2011837"/>
          </a:xfrm>
          <a:prstGeom prst="rect">
            <a:avLst/>
          </a:prstGeom>
        </p:spPr>
      </p:pic>
      <p:grpSp>
        <p:nvGrpSpPr>
          <p:cNvPr id="654" name="组合 653"/>
          <p:cNvGrpSpPr/>
          <p:nvPr/>
        </p:nvGrpSpPr>
        <p:grpSpPr>
          <a:xfrm>
            <a:off x="5496187" y="140647"/>
            <a:ext cx="606996" cy="500685"/>
            <a:chOff x="5507936" y="2498022"/>
            <a:chExt cx="666370" cy="606141"/>
          </a:xfrm>
        </p:grpSpPr>
        <p:sp>
          <p:nvSpPr>
            <p:cNvPr id="655" name="矩形 654"/>
            <p:cNvSpPr/>
            <p:nvPr/>
          </p:nvSpPr>
          <p:spPr bwMode="auto">
            <a:xfrm>
              <a:off x="5507938" y="2558071"/>
              <a:ext cx="666368" cy="27925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56" name="矩形 655"/>
            <p:cNvSpPr/>
            <p:nvPr/>
          </p:nvSpPr>
          <p:spPr bwMode="auto">
            <a:xfrm>
              <a:off x="5507937" y="2822955"/>
              <a:ext cx="666369" cy="27925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57" name="文本框 656"/>
            <p:cNvSpPr txBox="1"/>
            <p:nvPr/>
          </p:nvSpPr>
          <p:spPr>
            <a:xfrm>
              <a:off x="5507938" y="2498022"/>
              <a:ext cx="542324" cy="32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 smtClean="0"/>
                <a:t>start</a:t>
              </a:r>
              <a:endParaRPr lang="zh-CN" altLang="en-US" sz="1400" i="1" dirty="0"/>
            </a:p>
          </p:txBody>
        </p:sp>
        <p:sp>
          <p:nvSpPr>
            <p:cNvPr id="658" name="文本框 657"/>
            <p:cNvSpPr txBox="1"/>
            <p:nvPr/>
          </p:nvSpPr>
          <p:spPr>
            <a:xfrm>
              <a:off x="5507936" y="2777916"/>
              <a:ext cx="636876" cy="32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 err="1"/>
                <a:t>l</a:t>
              </a:r>
              <a:r>
                <a:rPr lang="en-US" altLang="zh-CN" sz="1400" i="1" dirty="0" err="1" smtClean="0"/>
                <a:t>b</a:t>
              </a:r>
              <a:r>
                <a:rPr lang="en-US" altLang="zh-CN" sz="1400" dirty="0" smtClean="0"/>
                <a:t>=16</a:t>
              </a:r>
              <a:endParaRPr lang="zh-CN" altLang="en-US" sz="1400" dirty="0"/>
            </a:p>
          </p:txBody>
        </p:sp>
      </p:grpSp>
      <p:grpSp>
        <p:nvGrpSpPr>
          <p:cNvPr id="659" name="组合 658"/>
          <p:cNvGrpSpPr/>
          <p:nvPr/>
        </p:nvGrpSpPr>
        <p:grpSpPr>
          <a:xfrm>
            <a:off x="7184143" y="856437"/>
            <a:ext cx="606996" cy="461090"/>
            <a:chOff x="5196684" y="918212"/>
            <a:chExt cx="666370" cy="558207"/>
          </a:xfrm>
        </p:grpSpPr>
        <p:grpSp>
          <p:nvGrpSpPr>
            <p:cNvPr id="660" name="组合 659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662" name="矩形 661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63" name="矩形 662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64" name="文本框 663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=18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1" name="文本框 660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61" name="文本框 6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4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5" name="组合 664"/>
          <p:cNvGrpSpPr/>
          <p:nvPr/>
        </p:nvGrpSpPr>
        <p:grpSpPr>
          <a:xfrm>
            <a:off x="2978526" y="859980"/>
            <a:ext cx="606996" cy="461090"/>
            <a:chOff x="5196684" y="918212"/>
            <a:chExt cx="666370" cy="558207"/>
          </a:xfrm>
        </p:grpSpPr>
        <p:grpSp>
          <p:nvGrpSpPr>
            <p:cNvPr id="666" name="组合 665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668" name="矩形 667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69" name="矩形 668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70" name="文本框 669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7" name="文本框 666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67" name="文本框 6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5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1" name="组合 670"/>
          <p:cNvGrpSpPr/>
          <p:nvPr/>
        </p:nvGrpSpPr>
        <p:grpSpPr>
          <a:xfrm>
            <a:off x="3802601" y="861157"/>
            <a:ext cx="606996" cy="461090"/>
            <a:chOff x="5196684" y="918212"/>
            <a:chExt cx="666370" cy="558207"/>
          </a:xfrm>
        </p:grpSpPr>
        <p:grpSp>
          <p:nvGrpSpPr>
            <p:cNvPr id="672" name="组合 671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674" name="矩形 673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75" name="矩形 674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76" name="文本框 675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3" name="文本框 672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73" name="文本框 6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6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7" name="组合 676"/>
          <p:cNvGrpSpPr/>
          <p:nvPr/>
        </p:nvGrpSpPr>
        <p:grpSpPr>
          <a:xfrm>
            <a:off x="4644813" y="883068"/>
            <a:ext cx="606996" cy="461090"/>
            <a:chOff x="5196684" y="918212"/>
            <a:chExt cx="666370" cy="558207"/>
          </a:xfrm>
        </p:grpSpPr>
        <p:grpSp>
          <p:nvGrpSpPr>
            <p:cNvPr id="678" name="组合 677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680" name="矩形 679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81" name="矩形 680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82" name="文本框 681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/>
                  <a:t>l</a:t>
                </a:r>
                <a:r>
                  <a:rPr lang="en-US" altLang="zh-CN" sz="1400" i="1" dirty="0" err="1" smtClean="0"/>
                  <a:t>b</a:t>
                </a:r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9" name="文本框 678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79" name="文本框 6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7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83" name="直接连接符 682"/>
          <p:cNvCxnSpPr>
            <a:stCxn id="658" idx="2"/>
            <a:endCxn id="667" idx="0"/>
          </p:cNvCxnSpPr>
          <p:nvPr/>
        </p:nvCxnSpPr>
        <p:spPr bwMode="auto">
          <a:xfrm flipH="1">
            <a:off x="3282023" y="641332"/>
            <a:ext cx="2504229" cy="218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4" name="直接连接符 683"/>
          <p:cNvCxnSpPr>
            <a:stCxn id="658" idx="2"/>
            <a:endCxn id="673" idx="0"/>
          </p:cNvCxnSpPr>
          <p:nvPr/>
        </p:nvCxnSpPr>
        <p:spPr bwMode="auto">
          <a:xfrm flipH="1">
            <a:off x="4106098" y="641332"/>
            <a:ext cx="1680154" cy="2198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5" name="直接连接符 684"/>
          <p:cNvCxnSpPr>
            <a:stCxn id="658" idx="2"/>
            <a:endCxn id="679" idx="0"/>
          </p:cNvCxnSpPr>
          <p:nvPr/>
        </p:nvCxnSpPr>
        <p:spPr bwMode="auto">
          <a:xfrm flipH="1">
            <a:off x="4948310" y="641332"/>
            <a:ext cx="837942" cy="24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6" name="直接连接符 685"/>
          <p:cNvCxnSpPr>
            <a:stCxn id="658" idx="2"/>
            <a:endCxn id="661" idx="0"/>
          </p:cNvCxnSpPr>
          <p:nvPr/>
        </p:nvCxnSpPr>
        <p:spPr bwMode="auto">
          <a:xfrm>
            <a:off x="5786252" y="641332"/>
            <a:ext cx="1701388" cy="2151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7" name="矩形 686"/>
          <p:cNvSpPr/>
          <p:nvPr/>
        </p:nvSpPr>
        <p:spPr>
          <a:xfrm>
            <a:off x="3089934" y="630621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688" name="矩形 687"/>
          <p:cNvSpPr/>
          <p:nvPr/>
        </p:nvSpPr>
        <p:spPr>
          <a:xfrm>
            <a:off x="3915587" y="634364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3</a:t>
            </a:r>
            <a:endParaRPr lang="zh-CN" altLang="en-US" sz="1400" dirty="0"/>
          </a:p>
        </p:txBody>
      </p:sp>
      <p:sp>
        <p:nvSpPr>
          <p:cNvPr id="689" name="矩形 688"/>
          <p:cNvSpPr/>
          <p:nvPr/>
        </p:nvSpPr>
        <p:spPr>
          <a:xfrm>
            <a:off x="4825234" y="664836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sp>
        <p:nvSpPr>
          <p:cNvPr id="690" name="矩形 689"/>
          <p:cNvSpPr/>
          <p:nvPr/>
        </p:nvSpPr>
        <p:spPr>
          <a:xfrm>
            <a:off x="7432237" y="627427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5</a:t>
            </a:r>
            <a:endParaRPr lang="zh-CN" altLang="en-US" sz="1400" dirty="0"/>
          </a:p>
        </p:txBody>
      </p:sp>
      <p:sp>
        <p:nvSpPr>
          <p:cNvPr id="691" name="矩形 690"/>
          <p:cNvSpPr/>
          <p:nvPr/>
        </p:nvSpPr>
        <p:spPr>
          <a:xfrm>
            <a:off x="5654887" y="-39580"/>
            <a:ext cx="246200" cy="29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grpSp>
        <p:nvGrpSpPr>
          <p:cNvPr id="692" name="组合 691"/>
          <p:cNvGrpSpPr/>
          <p:nvPr/>
        </p:nvGrpSpPr>
        <p:grpSpPr>
          <a:xfrm>
            <a:off x="5151108" y="1608890"/>
            <a:ext cx="606996" cy="461090"/>
            <a:chOff x="5196684" y="918212"/>
            <a:chExt cx="666370" cy="558207"/>
          </a:xfrm>
        </p:grpSpPr>
        <p:grpSp>
          <p:nvGrpSpPr>
            <p:cNvPr id="693" name="组合 692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695" name="矩形 694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96" name="矩形 695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97" name="文本框 696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4" name="文本框 693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94" name="文本框 6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8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8" name="组合 697"/>
          <p:cNvGrpSpPr/>
          <p:nvPr/>
        </p:nvGrpSpPr>
        <p:grpSpPr>
          <a:xfrm>
            <a:off x="2440647" y="1569925"/>
            <a:ext cx="606996" cy="461090"/>
            <a:chOff x="5196684" y="918212"/>
            <a:chExt cx="666370" cy="558207"/>
          </a:xfrm>
        </p:grpSpPr>
        <p:grpSp>
          <p:nvGrpSpPr>
            <p:cNvPr id="699" name="组合 698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01" name="矩形 700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02" name="矩形 701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03" name="文本框 702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0" name="文本框 699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00" name="文本框 6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9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4" name="组合 703"/>
          <p:cNvGrpSpPr/>
          <p:nvPr/>
        </p:nvGrpSpPr>
        <p:grpSpPr>
          <a:xfrm>
            <a:off x="3800909" y="1611055"/>
            <a:ext cx="606996" cy="461090"/>
            <a:chOff x="5196684" y="918212"/>
            <a:chExt cx="666370" cy="558207"/>
          </a:xfrm>
        </p:grpSpPr>
        <p:grpSp>
          <p:nvGrpSpPr>
            <p:cNvPr id="705" name="组合 704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07" name="矩形 706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08" name="矩形 707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09" name="文本框 708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/>
                  <a:t>l</a:t>
                </a:r>
                <a:r>
                  <a:rPr lang="en-US" altLang="zh-CN" sz="1400" i="1" dirty="0" err="1" smtClean="0"/>
                  <a:t>b</a:t>
                </a:r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6" name="文本框 705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06" name="文本框 7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0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0" name="直接连接符 709"/>
          <p:cNvCxnSpPr>
            <a:stCxn id="682" idx="2"/>
            <a:endCxn id="700" idx="0"/>
          </p:cNvCxnSpPr>
          <p:nvPr/>
        </p:nvCxnSpPr>
        <p:spPr bwMode="auto">
          <a:xfrm flipH="1">
            <a:off x="2744145" y="1344159"/>
            <a:ext cx="2190733" cy="2257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1" name="直接连接符 710"/>
          <p:cNvCxnSpPr>
            <a:stCxn id="682" idx="2"/>
            <a:endCxn id="706" idx="0"/>
          </p:cNvCxnSpPr>
          <p:nvPr/>
        </p:nvCxnSpPr>
        <p:spPr bwMode="auto">
          <a:xfrm flipH="1">
            <a:off x="4104406" y="1344159"/>
            <a:ext cx="830471" cy="2668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2" name="直接连接符 711"/>
          <p:cNvCxnSpPr>
            <a:stCxn id="682" idx="2"/>
            <a:endCxn id="694" idx="0"/>
          </p:cNvCxnSpPr>
          <p:nvPr/>
        </p:nvCxnSpPr>
        <p:spPr bwMode="auto">
          <a:xfrm>
            <a:off x="4934878" y="1344159"/>
            <a:ext cx="519728" cy="2647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3" name="矩形 712"/>
          <p:cNvSpPr/>
          <p:nvPr/>
        </p:nvSpPr>
        <p:spPr>
          <a:xfrm>
            <a:off x="2537445" y="1351125"/>
            <a:ext cx="2700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6</a:t>
            </a:r>
            <a:endParaRPr lang="zh-CN" altLang="en-US" sz="1400" dirty="0"/>
          </a:p>
        </p:txBody>
      </p:sp>
      <p:sp>
        <p:nvSpPr>
          <p:cNvPr id="714" name="矩形 713"/>
          <p:cNvSpPr/>
          <p:nvPr/>
        </p:nvSpPr>
        <p:spPr>
          <a:xfrm>
            <a:off x="4219578" y="1358120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7</a:t>
            </a:r>
            <a:endParaRPr lang="zh-CN" altLang="en-US" sz="1400" dirty="0"/>
          </a:p>
        </p:txBody>
      </p:sp>
      <p:sp>
        <p:nvSpPr>
          <p:cNvPr id="715" name="矩形 714"/>
          <p:cNvSpPr/>
          <p:nvPr/>
        </p:nvSpPr>
        <p:spPr>
          <a:xfrm>
            <a:off x="5523235" y="1312342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8</a:t>
            </a:r>
            <a:endParaRPr lang="zh-CN" altLang="en-US" sz="1400" dirty="0"/>
          </a:p>
        </p:txBody>
      </p:sp>
      <p:grpSp>
        <p:nvGrpSpPr>
          <p:cNvPr id="716" name="组合 715"/>
          <p:cNvGrpSpPr/>
          <p:nvPr/>
        </p:nvGrpSpPr>
        <p:grpSpPr>
          <a:xfrm>
            <a:off x="3522907" y="2263220"/>
            <a:ext cx="606996" cy="499381"/>
            <a:chOff x="5196684" y="918212"/>
            <a:chExt cx="666370" cy="604563"/>
          </a:xfrm>
        </p:grpSpPr>
        <p:grpSp>
          <p:nvGrpSpPr>
            <p:cNvPr id="717" name="组合 716"/>
            <p:cNvGrpSpPr/>
            <p:nvPr/>
          </p:nvGrpSpPr>
          <p:grpSpPr>
            <a:xfrm>
              <a:off x="5196684" y="930327"/>
              <a:ext cx="666370" cy="592448"/>
              <a:chOff x="5507936" y="2558071"/>
              <a:chExt cx="666370" cy="592448"/>
            </a:xfrm>
          </p:grpSpPr>
          <p:sp>
            <p:nvSpPr>
              <p:cNvPr id="719" name="矩形 718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20" name="矩形 719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21" name="文本框 720"/>
              <p:cNvSpPr txBox="1"/>
              <p:nvPr/>
            </p:nvSpPr>
            <p:spPr>
              <a:xfrm>
                <a:off x="5507936" y="2777917"/>
                <a:ext cx="663798" cy="372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=18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8" name="文本框 717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18" name="文本框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1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2" name="组合 721"/>
          <p:cNvGrpSpPr/>
          <p:nvPr/>
        </p:nvGrpSpPr>
        <p:grpSpPr>
          <a:xfrm>
            <a:off x="4157986" y="2265222"/>
            <a:ext cx="606996" cy="461090"/>
            <a:chOff x="5196684" y="918212"/>
            <a:chExt cx="666370" cy="558207"/>
          </a:xfrm>
        </p:grpSpPr>
        <p:grpSp>
          <p:nvGrpSpPr>
            <p:cNvPr id="723" name="组合 722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25" name="矩形 724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26" name="矩形 725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27" name="文本框 726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/>
                  <a:t>l</a:t>
                </a:r>
                <a:r>
                  <a:rPr lang="en-US" altLang="zh-CN" sz="1400" i="1" dirty="0" err="1" smtClean="0"/>
                  <a:t>b</a:t>
                </a:r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4" name="文本框 723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24" name="文本框 7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2"/>
                  <a:stretch>
                    <a:fillRect l="-18557" t="-32258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8" name="直接连接符 727"/>
          <p:cNvCxnSpPr>
            <a:stCxn id="709" idx="2"/>
            <a:endCxn id="718" idx="0"/>
          </p:cNvCxnSpPr>
          <p:nvPr/>
        </p:nvCxnSpPr>
        <p:spPr bwMode="auto">
          <a:xfrm flipH="1">
            <a:off x="3826404" y="2072146"/>
            <a:ext cx="264570" cy="1910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9" name="直接连接符 728"/>
          <p:cNvCxnSpPr>
            <a:stCxn id="709" idx="2"/>
            <a:endCxn id="724" idx="0"/>
          </p:cNvCxnSpPr>
          <p:nvPr/>
        </p:nvCxnSpPr>
        <p:spPr bwMode="auto">
          <a:xfrm>
            <a:off x="4090974" y="2072146"/>
            <a:ext cx="370509" cy="1930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30" name="矩形 729"/>
          <p:cNvSpPr/>
          <p:nvPr/>
        </p:nvSpPr>
        <p:spPr>
          <a:xfrm>
            <a:off x="3604555" y="2029108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9</a:t>
            </a:r>
            <a:endParaRPr lang="zh-CN" altLang="en-US" sz="1400" dirty="0"/>
          </a:p>
        </p:txBody>
      </p:sp>
      <p:sp>
        <p:nvSpPr>
          <p:cNvPr id="731" name="矩形 730"/>
          <p:cNvSpPr/>
          <p:nvPr/>
        </p:nvSpPr>
        <p:spPr>
          <a:xfrm>
            <a:off x="4483693" y="2021407"/>
            <a:ext cx="349431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10</a:t>
            </a:r>
            <a:endParaRPr lang="zh-CN" altLang="en-US" sz="1400" dirty="0"/>
          </a:p>
        </p:txBody>
      </p:sp>
      <p:grpSp>
        <p:nvGrpSpPr>
          <p:cNvPr id="732" name="组合 731"/>
          <p:cNvGrpSpPr/>
          <p:nvPr/>
        </p:nvGrpSpPr>
        <p:grpSpPr>
          <a:xfrm>
            <a:off x="4187603" y="2920743"/>
            <a:ext cx="606996" cy="461090"/>
            <a:chOff x="5196684" y="918212"/>
            <a:chExt cx="666370" cy="558207"/>
          </a:xfrm>
        </p:grpSpPr>
        <p:grpSp>
          <p:nvGrpSpPr>
            <p:cNvPr id="733" name="组合 732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35" name="矩形 734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36" name="矩形 735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37" name="文本框 736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4" name="文本框 733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e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34" name="文本框 7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3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38" name="直接连接符 737"/>
          <p:cNvCxnSpPr>
            <a:stCxn id="727" idx="2"/>
            <a:endCxn id="734" idx="0"/>
          </p:cNvCxnSpPr>
          <p:nvPr/>
        </p:nvCxnSpPr>
        <p:spPr bwMode="auto">
          <a:xfrm>
            <a:off x="4448052" y="2726313"/>
            <a:ext cx="43049" cy="1944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39" name="矩形 738"/>
          <p:cNvSpPr/>
          <p:nvPr/>
        </p:nvSpPr>
        <p:spPr>
          <a:xfrm>
            <a:off x="4469623" y="2678039"/>
            <a:ext cx="343033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11</a:t>
            </a:r>
            <a:endParaRPr lang="zh-CN" altLang="en-US" sz="1400" dirty="0"/>
          </a:p>
        </p:txBody>
      </p:sp>
      <p:grpSp>
        <p:nvGrpSpPr>
          <p:cNvPr id="740" name="组合 739"/>
          <p:cNvGrpSpPr/>
          <p:nvPr/>
        </p:nvGrpSpPr>
        <p:grpSpPr>
          <a:xfrm>
            <a:off x="8056785" y="1517774"/>
            <a:ext cx="606996" cy="461090"/>
            <a:chOff x="5196684" y="918212"/>
            <a:chExt cx="666370" cy="558207"/>
          </a:xfrm>
        </p:grpSpPr>
        <p:grpSp>
          <p:nvGrpSpPr>
            <p:cNvPr id="741" name="组合 740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43" name="矩形 742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44" name="矩形 743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45" name="文本框 744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2" name="文本框 741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42" name="文本框 7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4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6" name="组合 745"/>
          <p:cNvGrpSpPr/>
          <p:nvPr/>
        </p:nvGrpSpPr>
        <p:grpSpPr>
          <a:xfrm>
            <a:off x="6486796" y="1538155"/>
            <a:ext cx="606996" cy="461090"/>
            <a:chOff x="5196684" y="918212"/>
            <a:chExt cx="666370" cy="558207"/>
          </a:xfrm>
        </p:grpSpPr>
        <p:grpSp>
          <p:nvGrpSpPr>
            <p:cNvPr id="747" name="组合 746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49" name="矩形 748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50" name="矩形 749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51" name="文本框 750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=18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8" name="文本框 747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48" name="文本框 7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5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2" name="组合 751"/>
          <p:cNvGrpSpPr/>
          <p:nvPr/>
        </p:nvGrpSpPr>
        <p:grpSpPr>
          <a:xfrm>
            <a:off x="7308515" y="1548071"/>
            <a:ext cx="606996" cy="461090"/>
            <a:chOff x="5196684" y="918212"/>
            <a:chExt cx="666370" cy="558207"/>
          </a:xfrm>
        </p:grpSpPr>
        <p:grpSp>
          <p:nvGrpSpPr>
            <p:cNvPr id="753" name="组合 752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55" name="矩形 754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56" name="矩形 755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57" name="文本框 756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4" name="文本框 753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54" name="文本框 7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6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58" name="直接连接符 757"/>
          <p:cNvCxnSpPr>
            <a:endCxn id="748" idx="0"/>
          </p:cNvCxnSpPr>
          <p:nvPr/>
        </p:nvCxnSpPr>
        <p:spPr bwMode="auto">
          <a:xfrm flipH="1">
            <a:off x="6790294" y="1342547"/>
            <a:ext cx="661615" cy="195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9" name="直接连接符 758"/>
          <p:cNvCxnSpPr>
            <a:stCxn id="664" idx="2"/>
            <a:endCxn id="754" idx="0"/>
          </p:cNvCxnSpPr>
          <p:nvPr/>
        </p:nvCxnSpPr>
        <p:spPr bwMode="auto">
          <a:xfrm>
            <a:off x="7474208" y="1317528"/>
            <a:ext cx="137805" cy="2305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0" name="直接连接符 759"/>
          <p:cNvCxnSpPr>
            <a:stCxn id="664" idx="2"/>
            <a:endCxn id="742" idx="0"/>
          </p:cNvCxnSpPr>
          <p:nvPr/>
        </p:nvCxnSpPr>
        <p:spPr bwMode="auto">
          <a:xfrm>
            <a:off x="7474208" y="1317528"/>
            <a:ext cx="886074" cy="2002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1" name="矩形 760"/>
          <p:cNvSpPr/>
          <p:nvPr/>
        </p:nvSpPr>
        <p:spPr>
          <a:xfrm>
            <a:off x="6579369" y="1319897"/>
            <a:ext cx="349431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12</a:t>
            </a:r>
            <a:endParaRPr lang="zh-CN" altLang="en-US" sz="1400" dirty="0"/>
          </a:p>
        </p:txBody>
      </p:sp>
      <p:sp>
        <p:nvSpPr>
          <p:cNvPr id="762" name="矩形 761"/>
          <p:cNvSpPr/>
          <p:nvPr/>
        </p:nvSpPr>
        <p:spPr>
          <a:xfrm>
            <a:off x="7582886" y="1334254"/>
            <a:ext cx="349431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13</a:t>
            </a:r>
            <a:endParaRPr lang="zh-CN" altLang="en-US" sz="1400" dirty="0"/>
          </a:p>
        </p:txBody>
      </p:sp>
      <p:sp>
        <p:nvSpPr>
          <p:cNvPr id="763" name="矩形 762"/>
          <p:cNvSpPr/>
          <p:nvPr/>
        </p:nvSpPr>
        <p:spPr>
          <a:xfrm>
            <a:off x="8366889" y="1295432"/>
            <a:ext cx="349431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14</a:t>
            </a:r>
            <a:endParaRPr lang="zh-CN" altLang="en-US" sz="1400" dirty="0"/>
          </a:p>
        </p:txBody>
      </p:sp>
      <p:grpSp>
        <p:nvGrpSpPr>
          <p:cNvPr id="764" name="组合 763"/>
          <p:cNvGrpSpPr/>
          <p:nvPr/>
        </p:nvGrpSpPr>
        <p:grpSpPr>
          <a:xfrm>
            <a:off x="6156102" y="2253744"/>
            <a:ext cx="606996" cy="461090"/>
            <a:chOff x="5196684" y="918212"/>
            <a:chExt cx="666370" cy="558207"/>
          </a:xfrm>
        </p:grpSpPr>
        <p:grpSp>
          <p:nvGrpSpPr>
            <p:cNvPr id="765" name="组合 764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67" name="矩形 766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68" name="矩形 767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69" name="文本框 768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6" name="文本框 765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66" name="文本框 7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7"/>
                  <a:stretch>
                    <a:fillRect l="-18557" t="-32258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0" name="组合 769"/>
          <p:cNvGrpSpPr/>
          <p:nvPr/>
        </p:nvGrpSpPr>
        <p:grpSpPr>
          <a:xfrm>
            <a:off x="6800834" y="2256737"/>
            <a:ext cx="606996" cy="461090"/>
            <a:chOff x="5196684" y="918212"/>
            <a:chExt cx="666370" cy="558207"/>
          </a:xfrm>
        </p:grpSpPr>
        <p:grpSp>
          <p:nvGrpSpPr>
            <p:cNvPr id="771" name="组合 770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73" name="矩形 772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74" name="矩形 773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75" name="文本框 774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2" name="文本框 771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72" name="文本框 7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8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76" name="直接连接符 775"/>
          <p:cNvCxnSpPr>
            <a:stCxn id="751" idx="2"/>
            <a:endCxn id="766" idx="0"/>
          </p:cNvCxnSpPr>
          <p:nvPr/>
        </p:nvCxnSpPr>
        <p:spPr bwMode="auto">
          <a:xfrm flipH="1">
            <a:off x="6459599" y="1999245"/>
            <a:ext cx="317262" cy="2544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7" name="直接连接符 776"/>
          <p:cNvCxnSpPr>
            <a:stCxn id="751" idx="2"/>
            <a:endCxn id="772" idx="0"/>
          </p:cNvCxnSpPr>
          <p:nvPr/>
        </p:nvCxnSpPr>
        <p:spPr bwMode="auto">
          <a:xfrm>
            <a:off x="6776861" y="1999245"/>
            <a:ext cx="327470" cy="2574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8" name="矩形 777"/>
          <p:cNvSpPr/>
          <p:nvPr/>
        </p:nvSpPr>
        <p:spPr>
          <a:xfrm>
            <a:off x="6163324" y="203414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16</a:t>
            </a:r>
            <a:endParaRPr lang="zh-CN" altLang="en-US" sz="1400" dirty="0"/>
          </a:p>
        </p:txBody>
      </p:sp>
      <p:sp>
        <p:nvSpPr>
          <p:cNvPr id="779" name="矩形 778"/>
          <p:cNvSpPr/>
          <p:nvPr/>
        </p:nvSpPr>
        <p:spPr>
          <a:xfrm>
            <a:off x="7012832" y="203048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17</a:t>
            </a:r>
            <a:endParaRPr lang="zh-CN" altLang="en-US" sz="1400" dirty="0"/>
          </a:p>
        </p:txBody>
      </p:sp>
      <p:grpSp>
        <p:nvGrpSpPr>
          <p:cNvPr id="796" name="组合 795"/>
          <p:cNvGrpSpPr/>
          <p:nvPr/>
        </p:nvGrpSpPr>
        <p:grpSpPr>
          <a:xfrm>
            <a:off x="2147756" y="2261152"/>
            <a:ext cx="606996" cy="461090"/>
            <a:chOff x="5196684" y="918212"/>
            <a:chExt cx="666370" cy="558207"/>
          </a:xfrm>
        </p:grpSpPr>
        <p:grpSp>
          <p:nvGrpSpPr>
            <p:cNvPr id="797" name="组合 796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99" name="矩形 798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00" name="矩形 799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01" name="文本框 800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=24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8" name="文本框 797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98" name="文本框 7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9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2" name="组合 801"/>
          <p:cNvGrpSpPr/>
          <p:nvPr/>
        </p:nvGrpSpPr>
        <p:grpSpPr>
          <a:xfrm>
            <a:off x="2794412" y="2254934"/>
            <a:ext cx="606996" cy="461090"/>
            <a:chOff x="5196684" y="918212"/>
            <a:chExt cx="666370" cy="558207"/>
          </a:xfrm>
        </p:grpSpPr>
        <p:grpSp>
          <p:nvGrpSpPr>
            <p:cNvPr id="803" name="组合 802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05" name="矩形 804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06" name="矩形 805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07" name="文本框 806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4" name="文本框 803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04" name="文本框 8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20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08" name="直接连接符 807"/>
          <p:cNvCxnSpPr>
            <a:stCxn id="703" idx="2"/>
            <a:endCxn id="798" idx="0"/>
          </p:cNvCxnSpPr>
          <p:nvPr/>
        </p:nvCxnSpPr>
        <p:spPr bwMode="auto">
          <a:xfrm flipH="1">
            <a:off x="2451253" y="2031016"/>
            <a:ext cx="279459" cy="23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9" name="直接连接符 808"/>
          <p:cNvCxnSpPr>
            <a:stCxn id="703" idx="2"/>
            <a:endCxn id="804" idx="0"/>
          </p:cNvCxnSpPr>
          <p:nvPr/>
        </p:nvCxnSpPr>
        <p:spPr bwMode="auto">
          <a:xfrm>
            <a:off x="2730712" y="2031016"/>
            <a:ext cx="367196" cy="223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0" name="矩形 809"/>
          <p:cNvSpPr/>
          <p:nvPr/>
        </p:nvSpPr>
        <p:spPr>
          <a:xfrm>
            <a:off x="2513119" y="20418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18</a:t>
            </a:r>
            <a:endParaRPr lang="zh-CN" altLang="en-US" sz="1400" dirty="0"/>
          </a:p>
        </p:txBody>
      </p:sp>
      <p:sp>
        <p:nvSpPr>
          <p:cNvPr id="811" name="矩形 810"/>
          <p:cNvSpPr/>
          <p:nvPr/>
        </p:nvSpPr>
        <p:spPr>
          <a:xfrm>
            <a:off x="3058837" y="202615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19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2" name="文本框 811"/>
              <p:cNvSpPr txBox="1"/>
              <p:nvPr/>
            </p:nvSpPr>
            <p:spPr>
              <a:xfrm>
                <a:off x="2245674" y="2067977"/>
                <a:ext cx="166103" cy="18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12" name="文本框 8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74" y="2067977"/>
                <a:ext cx="166103" cy="188641"/>
              </a:xfrm>
              <a:prstGeom prst="rect">
                <a:avLst/>
              </a:prstGeom>
              <a:blipFill>
                <a:blip r:embed="rId21"/>
                <a:stretch>
                  <a:fillRect l="-17857" r="-17857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3" name="组合 812"/>
          <p:cNvGrpSpPr/>
          <p:nvPr/>
        </p:nvGrpSpPr>
        <p:grpSpPr>
          <a:xfrm>
            <a:off x="4864482" y="2262595"/>
            <a:ext cx="606996" cy="461090"/>
            <a:chOff x="5196684" y="918212"/>
            <a:chExt cx="666370" cy="558207"/>
          </a:xfrm>
        </p:grpSpPr>
        <p:grpSp>
          <p:nvGrpSpPr>
            <p:cNvPr id="814" name="组合 813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16" name="矩形 815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17" name="矩形 816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18" name="文本框 817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5" name="文本框 814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e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15" name="文本框 8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3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9" name="组合 818"/>
          <p:cNvGrpSpPr/>
          <p:nvPr/>
        </p:nvGrpSpPr>
        <p:grpSpPr>
          <a:xfrm>
            <a:off x="5503599" y="2256891"/>
            <a:ext cx="606996" cy="461090"/>
            <a:chOff x="5196684" y="918212"/>
            <a:chExt cx="666370" cy="558207"/>
          </a:xfrm>
        </p:grpSpPr>
        <p:grpSp>
          <p:nvGrpSpPr>
            <p:cNvPr id="820" name="组合 819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22" name="矩形 821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23" name="矩形 822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24" name="文本框 823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1" name="文本框 820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e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21" name="文本框 8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22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5" name="直接连接符 824"/>
          <p:cNvCxnSpPr>
            <a:stCxn id="697" idx="2"/>
            <a:endCxn id="815" idx="0"/>
          </p:cNvCxnSpPr>
          <p:nvPr/>
        </p:nvCxnSpPr>
        <p:spPr bwMode="auto">
          <a:xfrm flipH="1">
            <a:off x="5167979" y="2069981"/>
            <a:ext cx="273194" cy="192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6" name="直接连接符 825"/>
          <p:cNvCxnSpPr>
            <a:stCxn id="697" idx="2"/>
            <a:endCxn id="821" idx="0"/>
          </p:cNvCxnSpPr>
          <p:nvPr/>
        </p:nvCxnSpPr>
        <p:spPr bwMode="auto">
          <a:xfrm>
            <a:off x="5441173" y="2069981"/>
            <a:ext cx="365923" cy="1869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27" name="矩形 826"/>
          <p:cNvSpPr/>
          <p:nvPr/>
        </p:nvSpPr>
        <p:spPr>
          <a:xfrm>
            <a:off x="4946130" y="202848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20</a:t>
            </a:r>
            <a:endParaRPr lang="zh-CN" altLang="en-US" sz="1400" dirty="0"/>
          </a:p>
        </p:txBody>
      </p:sp>
      <p:sp>
        <p:nvSpPr>
          <p:cNvPr id="828" name="矩形 827"/>
          <p:cNvSpPr/>
          <p:nvPr/>
        </p:nvSpPr>
        <p:spPr>
          <a:xfrm>
            <a:off x="5825268" y="20207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</a:t>
            </a:r>
            <a:r>
              <a:rPr lang="en-US" altLang="zh-CN" sz="1400" dirty="0"/>
              <a:t>1</a:t>
            </a:r>
            <a:endParaRPr lang="zh-CN" altLang="en-US" sz="1400" dirty="0"/>
          </a:p>
        </p:txBody>
      </p:sp>
      <p:grpSp>
        <p:nvGrpSpPr>
          <p:cNvPr id="857" name="组合 856"/>
          <p:cNvGrpSpPr/>
          <p:nvPr/>
        </p:nvGrpSpPr>
        <p:grpSpPr>
          <a:xfrm>
            <a:off x="3501083" y="2914464"/>
            <a:ext cx="606996" cy="499381"/>
            <a:chOff x="5196684" y="918212"/>
            <a:chExt cx="666370" cy="604563"/>
          </a:xfrm>
        </p:grpSpPr>
        <p:grpSp>
          <p:nvGrpSpPr>
            <p:cNvPr id="858" name="组合 857"/>
            <p:cNvGrpSpPr/>
            <p:nvPr/>
          </p:nvGrpSpPr>
          <p:grpSpPr>
            <a:xfrm>
              <a:off x="5196684" y="930327"/>
              <a:ext cx="666370" cy="592448"/>
              <a:chOff x="5507936" y="2558071"/>
              <a:chExt cx="666370" cy="592448"/>
            </a:xfrm>
          </p:grpSpPr>
          <p:sp>
            <p:nvSpPr>
              <p:cNvPr id="860" name="矩形 859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61" name="矩形 860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62" name="文本框 861"/>
              <p:cNvSpPr txBox="1"/>
              <p:nvPr/>
            </p:nvSpPr>
            <p:spPr>
              <a:xfrm>
                <a:off x="5507936" y="2777917"/>
                <a:ext cx="663798" cy="372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9" name="文本框 858"/>
                <p:cNvSpPr txBox="1"/>
                <p:nvPr/>
              </p:nvSpPr>
              <p:spPr>
                <a:xfrm>
                  <a:off x="5205458" y="918212"/>
                  <a:ext cx="648821" cy="2608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59" name="文本框 8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60822"/>
                </a:xfrm>
                <a:prstGeom prst="rect">
                  <a:avLst/>
                </a:prstGeom>
                <a:blipFill>
                  <a:blip r:embed="rId20"/>
                  <a:stretch>
                    <a:fillRect l="-18557" t="-25714" b="-5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3" name="直接连接符 862"/>
          <p:cNvCxnSpPr>
            <a:stCxn id="721" idx="2"/>
            <a:endCxn id="859" idx="0"/>
          </p:cNvCxnSpPr>
          <p:nvPr/>
        </p:nvCxnSpPr>
        <p:spPr bwMode="auto">
          <a:xfrm flipH="1">
            <a:off x="3804581" y="2762601"/>
            <a:ext cx="20653" cy="151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64" name="矩形 863"/>
          <p:cNvSpPr/>
          <p:nvPr/>
        </p:nvSpPr>
        <p:spPr>
          <a:xfrm>
            <a:off x="3778582" y="268597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1</a:t>
            </a:r>
            <a:r>
              <a:rPr lang="en-US" altLang="zh-CN" sz="1400" dirty="0" smtClean="0"/>
              <a:t>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970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" grpId="0"/>
      <p:bldP spid="761" grpId="0"/>
      <p:bldP spid="762" grpId="0"/>
      <p:bldP spid="763" grpId="0"/>
      <p:bldP spid="778" grpId="0"/>
      <p:bldP spid="779" grpId="0"/>
      <p:bldP spid="810" grpId="0"/>
      <p:bldP spid="811" grpId="0"/>
      <p:bldP spid="812" grpId="0"/>
      <p:bldP spid="827" grpId="0"/>
      <p:bldP spid="828" grpId="0"/>
      <p:bldP spid="8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75BF87C-0649-274D-B932-39FBA3043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03977-53CE-8346-8CE1-9F95ED34BA9F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CN" sz="14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5896FE-AA7A-8049-A383-506107570E86}"/>
              </a:ext>
            </a:extLst>
          </p:cNvPr>
          <p:cNvSpPr txBox="1">
            <a:spLocks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课程内容</a:t>
            </a:r>
            <a:endParaRPr lang="zh-CN" altLang="en-US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18848"/>
              </p:ext>
            </p:extLst>
          </p:nvPr>
        </p:nvGraphicFramePr>
        <p:xfrm>
          <a:off x="760229" y="2248440"/>
          <a:ext cx="7650124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591798">
                  <a:extLst>
                    <a:ext uri="{9D8B030D-6E8A-4147-A177-3AD203B41FA5}">
                      <a16:colId xmlns:a16="http://schemas.microsoft.com/office/drawing/2014/main" val="1026554132"/>
                    </a:ext>
                  </a:extLst>
                </a:gridCol>
                <a:gridCol w="2341777">
                  <a:extLst>
                    <a:ext uri="{9D8B030D-6E8A-4147-A177-3AD203B41FA5}">
                      <a16:colId xmlns:a16="http://schemas.microsoft.com/office/drawing/2014/main" val="954204593"/>
                    </a:ext>
                  </a:extLst>
                </a:gridCol>
                <a:gridCol w="2600131">
                  <a:extLst>
                    <a:ext uri="{9D8B030D-6E8A-4147-A177-3AD203B41FA5}">
                      <a16:colId xmlns:a16="http://schemas.microsoft.com/office/drawing/2014/main" val="4026038086"/>
                    </a:ext>
                  </a:extLst>
                </a:gridCol>
                <a:gridCol w="1116418">
                  <a:extLst>
                    <a:ext uri="{9D8B030D-6E8A-4147-A177-3AD203B41FA5}">
                      <a16:colId xmlns:a16="http://schemas.microsoft.com/office/drawing/2014/main" val="4284710309"/>
                    </a:ext>
                  </a:extLst>
                </a:gridCol>
              </a:tblGrid>
              <a:tr h="22828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内容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要求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学时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521013"/>
                  </a:ext>
                </a:extLst>
              </a:tr>
              <a:tr h="2282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知识单元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40500"/>
                  </a:ext>
                </a:extLst>
              </a:tr>
              <a:tr h="9131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数据结构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堆和不相交集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掌握堆插入、删除等基本操作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掌握不相交集合并、查找等基本操作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889169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55A022-97E5-2A48-A72A-9AE81DBB5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944" y="3881069"/>
            <a:ext cx="4055194" cy="297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600" kern="0" dirty="0" smtClean="0"/>
              <a:t>集合概念</a:t>
            </a:r>
            <a:endParaRPr lang="en-US" altLang="zh-CN" sz="1600" kern="0" dirty="0" smtClean="0"/>
          </a:p>
          <a:p>
            <a:r>
              <a:rPr lang="zh-CN" altLang="en-US" sz="1600" kern="0" dirty="0" smtClean="0"/>
              <a:t>证明方法</a:t>
            </a:r>
            <a:endParaRPr lang="en-CA" altLang="zh-CN" sz="1600" kern="0" dirty="0" smtClean="0"/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直接证明</a:t>
            </a:r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间接证明</a:t>
            </a:r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反证法</a:t>
            </a:r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数学归纳法</a:t>
            </a:r>
            <a:r>
              <a:rPr lang="zh-CN" altLang="en-US" sz="1600" kern="0" dirty="0" smtClean="0">
                <a:solidFill>
                  <a:srgbClr val="FF0000"/>
                </a:solidFill>
              </a:rPr>
              <a:t>*</a:t>
            </a:r>
            <a:endParaRPr lang="en-CA" altLang="zh-CN" sz="1600" kern="0" dirty="0" smtClean="0">
              <a:solidFill>
                <a:srgbClr val="FF0000"/>
              </a:solidFill>
            </a:endParaRPr>
          </a:p>
          <a:p>
            <a:r>
              <a:rPr lang="zh-CN" altLang="en-US" sz="1600" kern="0" dirty="0" smtClean="0"/>
              <a:t>递归方程求解</a:t>
            </a:r>
            <a:endParaRPr lang="en-CA" altLang="zh-CN" sz="1600" kern="0" dirty="0" smtClean="0"/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常系数线性同质递归方程</a:t>
            </a:r>
            <a:r>
              <a:rPr lang="zh-CN" altLang="en-US" sz="1600" kern="0" dirty="0" smtClean="0">
                <a:solidFill>
                  <a:srgbClr val="FF0000"/>
                </a:solidFill>
              </a:rPr>
              <a:t>*</a:t>
            </a:r>
            <a:endParaRPr lang="en-CA" altLang="zh-CN" sz="1600" kern="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几类特殊的非同质递归方程求解</a:t>
            </a:r>
            <a:endParaRPr lang="en-CA" altLang="zh-CN" sz="1600" kern="0" dirty="0" smtClean="0"/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求解方法</a:t>
            </a:r>
            <a:r>
              <a:rPr lang="zh-CN" altLang="en-US" sz="1600" kern="0" dirty="0"/>
              <a:t>：</a:t>
            </a:r>
            <a:r>
              <a:rPr lang="zh-CN" altLang="en-US" sz="1600" kern="0" dirty="0" smtClean="0"/>
              <a:t>代入法</a:t>
            </a:r>
            <a:r>
              <a:rPr lang="zh-CN" altLang="en-US" sz="1600" kern="0" dirty="0"/>
              <a:t>、</a:t>
            </a:r>
            <a:r>
              <a:rPr lang="zh-CN" altLang="en-US" sz="1600" kern="0" dirty="0" smtClean="0"/>
              <a:t>反复展开</a:t>
            </a:r>
            <a:r>
              <a:rPr lang="zh-CN" altLang="en-US" sz="1600" kern="0" dirty="0"/>
              <a:t>、</a:t>
            </a:r>
            <a:r>
              <a:rPr lang="en-US" altLang="zh-CN" sz="1600" kern="0" dirty="0" smtClean="0"/>
              <a:t>Master Theorem </a:t>
            </a:r>
            <a:r>
              <a:rPr lang="zh-CN" altLang="en-US" sz="1600" kern="0" dirty="0" smtClean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D5DB0E-56F0-5145-9AA4-DEE82C97A1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25138" y="3909977"/>
            <a:ext cx="4633801" cy="2790861"/>
          </a:xfrm>
        </p:spPr>
        <p:txBody>
          <a:bodyPr/>
          <a:lstStyle/>
          <a:p>
            <a:r>
              <a:rPr lang="zh-CN" altLang="en-US" sz="1600" dirty="0"/>
              <a:t>堆</a:t>
            </a:r>
            <a:endParaRPr lang="en-CA" altLang="zh-CN" sz="1600" dirty="0"/>
          </a:p>
          <a:p>
            <a:pPr lvl="1">
              <a:spcBef>
                <a:spcPts val="0"/>
              </a:spcBef>
            </a:pPr>
            <a:r>
              <a:rPr lang="en-US" altLang="zh-CN" sz="1600" dirty="0">
                <a:latin typeface="Times New Roman" panose="02020603050405020304" pitchFamily="18" charset="0"/>
              </a:rPr>
              <a:t>make-heap(A): </a:t>
            </a:r>
            <a:r>
              <a:rPr lang="zh-CN" altLang="en-US" sz="1600" dirty="0">
                <a:latin typeface="Times New Roman" panose="02020603050405020304" pitchFamily="18" charset="0"/>
              </a:rPr>
              <a:t>从数组</a:t>
            </a:r>
            <a:r>
              <a:rPr lang="en-US" altLang="zh-CN" sz="1600" dirty="0">
                <a:latin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</a:rPr>
              <a:t>创建堆</a:t>
            </a:r>
          </a:p>
          <a:p>
            <a:pPr lvl="1">
              <a:spcBef>
                <a:spcPts val="0"/>
              </a:spcBef>
            </a:pPr>
            <a:r>
              <a:rPr lang="en-US" altLang="zh-CN" sz="1600" dirty="0">
                <a:latin typeface="Times New Roman" panose="02020603050405020304" pitchFamily="18" charset="0"/>
              </a:rPr>
              <a:t>insert(</a:t>
            </a:r>
            <a:r>
              <a:rPr lang="en-US" altLang="zh-CN" sz="1600" dirty="0" err="1">
                <a:latin typeface="Times New Roman" panose="02020603050405020304" pitchFamily="18" charset="0"/>
              </a:rPr>
              <a:t>H,x</a:t>
            </a:r>
            <a:r>
              <a:rPr lang="en-US" altLang="zh-CN" sz="1600" dirty="0">
                <a:latin typeface="Times New Roman" panose="02020603050405020304" pitchFamily="18" charset="0"/>
              </a:rPr>
              <a:t>): </a:t>
            </a:r>
            <a:r>
              <a:rPr lang="zh-CN" altLang="en-US" sz="1600" dirty="0">
                <a:latin typeface="Times New Roman" panose="02020603050405020304" pitchFamily="18" charset="0"/>
              </a:rPr>
              <a:t>插入元素</a:t>
            </a:r>
            <a:r>
              <a:rPr lang="en-US" altLang="zh-CN" sz="1600" dirty="0">
                <a:latin typeface="Times New Roman" panose="02020603050405020304" pitchFamily="18" charset="0"/>
              </a:rPr>
              <a:t>x</a:t>
            </a:r>
            <a:r>
              <a:rPr lang="zh-CN" altLang="en-US" sz="1600" dirty="0">
                <a:latin typeface="Times New Roman" panose="02020603050405020304" pitchFamily="18" charset="0"/>
              </a:rPr>
              <a:t>到堆</a:t>
            </a:r>
            <a:r>
              <a:rPr lang="en-US" altLang="zh-CN" sz="1600" dirty="0">
                <a:latin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</a:rPr>
              <a:t>中</a:t>
            </a:r>
          </a:p>
          <a:p>
            <a:pPr lvl="1">
              <a:spcBef>
                <a:spcPts val="0"/>
              </a:spcBef>
            </a:pPr>
            <a:r>
              <a:rPr lang="en-US" altLang="zh-CN" sz="1600" dirty="0">
                <a:latin typeface="Times New Roman" panose="02020603050405020304" pitchFamily="18" charset="0"/>
              </a:rPr>
              <a:t>delete(</a:t>
            </a:r>
            <a:r>
              <a:rPr lang="en-US" altLang="zh-CN" sz="1600" dirty="0" err="1">
                <a:latin typeface="Times New Roman" panose="02020603050405020304" pitchFamily="18" charset="0"/>
              </a:rPr>
              <a:t>H,i</a:t>
            </a:r>
            <a:r>
              <a:rPr lang="en-US" altLang="zh-CN" sz="1600" dirty="0">
                <a:latin typeface="Times New Roman" panose="02020603050405020304" pitchFamily="18" charset="0"/>
              </a:rPr>
              <a:t>): </a:t>
            </a:r>
            <a:r>
              <a:rPr lang="zh-CN" altLang="en-US" sz="1600" dirty="0">
                <a:latin typeface="Times New Roman" panose="02020603050405020304" pitchFamily="18" charset="0"/>
              </a:rPr>
              <a:t>删除堆</a:t>
            </a:r>
            <a:r>
              <a:rPr lang="en-US" altLang="zh-CN" sz="1600" dirty="0">
                <a:latin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</a:rPr>
              <a:t>的第</a:t>
            </a:r>
            <a:r>
              <a:rPr lang="en-US" altLang="zh-CN" sz="1600" dirty="0" err="1">
                <a:latin typeface="Times New Roman" panose="02020603050405020304" pitchFamily="18" charset="0"/>
              </a:rPr>
              <a:t>i</a:t>
            </a:r>
            <a:r>
              <a:rPr lang="zh-CN" altLang="en-US" sz="1600" dirty="0">
                <a:latin typeface="Times New Roman" panose="02020603050405020304" pitchFamily="18" charset="0"/>
              </a:rPr>
              <a:t>项</a:t>
            </a:r>
          </a:p>
          <a:p>
            <a:pPr lvl="1">
              <a:spcBef>
                <a:spcPts val="0"/>
              </a:spcBef>
            </a:pPr>
            <a:r>
              <a:rPr lang="en-US" altLang="zh-CN" sz="1600" dirty="0">
                <a:latin typeface="Times New Roman" panose="02020603050405020304" pitchFamily="18" charset="0"/>
              </a:rPr>
              <a:t>delete-max(H): </a:t>
            </a:r>
            <a:r>
              <a:rPr lang="zh-CN" altLang="en-US" sz="1600" dirty="0">
                <a:latin typeface="Times New Roman" panose="02020603050405020304" pitchFamily="18" charset="0"/>
              </a:rPr>
              <a:t>从非空堆</a:t>
            </a:r>
            <a:r>
              <a:rPr lang="en-US" altLang="zh-CN" sz="1600" dirty="0">
                <a:latin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</a:rPr>
              <a:t>中删除最大键值并返回数据项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1600" dirty="0">
                <a:latin typeface="Times New Roman" panose="02020603050405020304" pitchFamily="18" charset="0"/>
              </a:rPr>
              <a:t>堆排序，基数排序，计数排序</a:t>
            </a:r>
            <a:endParaRPr lang="en-CA" altLang="zh-CN" sz="1600" dirty="0">
              <a:latin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</a:rPr>
              <a:t>不相交集</a:t>
            </a:r>
            <a:endParaRPr lang="en-CA" altLang="zh-CN" sz="1600" dirty="0">
              <a:latin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CA" altLang="zh-CN" sz="1600" dirty="0">
                <a:latin typeface="Times New Roman" panose="02020603050405020304" pitchFamily="18" charset="0"/>
              </a:rPr>
              <a:t>FIND(x): </a:t>
            </a:r>
            <a:r>
              <a:rPr lang="zh-CN" altLang="en-US" sz="1600" dirty="0">
                <a:latin typeface="Times New Roman" panose="02020603050405020304" pitchFamily="18" charset="0"/>
              </a:rPr>
              <a:t>寻找包含元素</a:t>
            </a:r>
            <a:r>
              <a:rPr lang="en-CA" altLang="zh-CN" sz="1600" dirty="0">
                <a:latin typeface="Times New Roman" panose="02020603050405020304" pitchFamily="18" charset="0"/>
              </a:rPr>
              <a:t>x</a:t>
            </a:r>
            <a:r>
              <a:rPr lang="zh-CN" altLang="en-US" sz="1600" dirty="0">
                <a:latin typeface="Times New Roman" panose="02020603050405020304" pitchFamily="18" charset="0"/>
              </a:rPr>
              <a:t>的集合的名字</a:t>
            </a:r>
          </a:p>
          <a:p>
            <a:pPr lvl="1">
              <a:spcBef>
                <a:spcPts val="0"/>
              </a:spcBef>
            </a:pPr>
            <a:r>
              <a:rPr lang="en-CA" altLang="zh-CN" sz="1600" dirty="0">
                <a:latin typeface="Times New Roman" panose="02020603050405020304" pitchFamily="18" charset="0"/>
              </a:rPr>
              <a:t>UNION(</a:t>
            </a:r>
            <a:r>
              <a:rPr lang="en-CA" altLang="zh-CN" sz="1600" dirty="0" err="1">
                <a:latin typeface="Times New Roman" panose="02020603050405020304" pitchFamily="18" charset="0"/>
              </a:rPr>
              <a:t>x,y</a:t>
            </a:r>
            <a:r>
              <a:rPr lang="en-CA" altLang="zh-CN" sz="1600" dirty="0">
                <a:latin typeface="Times New Roman" panose="02020603050405020304" pitchFamily="18" charset="0"/>
              </a:rPr>
              <a:t>): </a:t>
            </a:r>
            <a:r>
              <a:rPr lang="zh-CN" altLang="en-US" sz="1600" dirty="0">
                <a:latin typeface="Times New Roman" panose="02020603050405020304" pitchFamily="18" charset="0"/>
              </a:rPr>
              <a:t>将包含元素</a:t>
            </a:r>
            <a:r>
              <a:rPr lang="en-CA" altLang="zh-CN" sz="1600" dirty="0">
                <a:latin typeface="Times New Roman" panose="02020603050405020304" pitchFamily="18" charset="0"/>
              </a:rPr>
              <a:t>x</a:t>
            </a:r>
            <a:r>
              <a:rPr lang="zh-CN" altLang="en-US" sz="1600" dirty="0">
                <a:latin typeface="Times New Roman" panose="02020603050405020304" pitchFamily="18" charset="0"/>
              </a:rPr>
              <a:t>和</a:t>
            </a:r>
            <a:r>
              <a:rPr lang="en-CA" altLang="zh-CN" sz="1600" dirty="0">
                <a:latin typeface="Times New Roman" panose="02020603050405020304" pitchFamily="18" charset="0"/>
              </a:rPr>
              <a:t>y</a:t>
            </a:r>
            <a:r>
              <a:rPr lang="zh-CN" altLang="en-US" sz="1600" dirty="0">
                <a:latin typeface="Times New Roman" panose="02020603050405020304" pitchFamily="18" charset="0"/>
              </a:rPr>
              <a:t>的两个集合合并，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重命名</a:t>
            </a:r>
            <a:endParaRPr lang="zh-CN" altLang="en-US" sz="1600" dirty="0">
              <a:latin typeface="Times New Roman" panose="02020603050405020304" pitchFamily="18" charset="0"/>
            </a:endParaRPr>
          </a:p>
          <a:p>
            <a:pPr lvl="1"/>
            <a:endParaRPr lang="zh-CN" altLang="en-US" dirty="0">
              <a:latin typeface="Times New Roman" panose="02020603050405020304" pitchFamily="18" charset="0"/>
            </a:endParaRPr>
          </a:p>
          <a:p>
            <a:pPr lvl="1"/>
            <a:endParaRPr lang="en-CA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0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CN" sz="1400"/>
          </a:p>
        </p:txBody>
      </p:sp>
      <p:sp>
        <p:nvSpPr>
          <p:cNvPr id="53" name="Text Box 68">
            <a:extLst>
              <a:ext uri="{FF2B5EF4-FFF2-40B4-BE49-F238E27FC236}">
                <a16:creationId xmlns:a16="http://schemas.microsoft.com/office/drawing/2014/main" id="{EAD63B8B-5DAA-894B-A111-5E0C6D669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2" y="3397099"/>
            <a:ext cx="9361965" cy="349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lvl="0" algn="just">
              <a:spcBef>
                <a:spcPts val="0"/>
              </a:spcBef>
              <a:buClrTx/>
              <a:buSzTx/>
              <a:buNone/>
              <a:defRPr/>
            </a:pP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）在表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kumimoji="0"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kumimoji="0"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优先进行搜索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kumimoji="0"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</a:t>
            </a:r>
            <a:r>
              <a:rPr kumimoji="0"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kumimoji="0"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kumimoji="0"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从城市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kumimoji="0" lang="en-US" altLang="zh-CN" sz="13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+6)+(2+2)+(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))/2</a:t>
            </a:r>
            <a:r>
              <a:rPr kumimoji="0" lang="en-US" altLang="zh-CN" sz="13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=19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，将</a:t>
            </a:r>
            <a:r>
              <a:rPr kumimoji="0"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kumimoji="0"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kumimoji="0"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 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      </a:t>
            </a:r>
            <a:endParaRPr kumimoji="0"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在</a:t>
            </a:r>
            <a:r>
              <a:rPr kumimoji="0"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kumimoji="0"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21</a:t>
            </a:r>
            <a:r>
              <a:rPr kumimoji="0"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从城市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kumimoji="0" lang="en-US" altLang="zh-CN" sz="13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+6)+(1+6)+(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+2)+(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kumimoji="0"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))/2</a:t>
            </a:r>
            <a:r>
              <a:rPr kumimoji="0" lang="en-US" altLang="zh-CN" sz="13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=20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，将结点</a:t>
            </a:r>
            <a:r>
              <a:rPr kumimoji="0"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21</a:t>
            </a:r>
            <a:r>
              <a:rPr kumimoji="0"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kumimoji="0"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 </a:t>
            </a:r>
            <a:r>
              <a:rPr kumimoji="0"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kumimoji="0"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进行搜索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22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((5+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2+5)+(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=21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超出目标函数的界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22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丢弃</a:t>
            </a:r>
            <a:endParaRPr lang="en-US" altLang="zh-CN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23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((5+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)+(1+6)+(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+5)+(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23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 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21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进行搜索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22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从城市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+2)+(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回到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lang="en-US" altLang="zh-CN" sz="1300" i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=23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超出目标函数的界，将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丢弃；</a:t>
            </a:r>
            <a:endParaRPr lang="en-US" altLang="zh-CN" sz="13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23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进行搜索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+6)+(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=21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回到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lang="en-US" altLang="zh-CN" sz="1300" i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超出目标函数的界，将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丢弃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lvl="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中选取目标函数值极小的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23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优先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进行搜索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26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26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城市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目标函数值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((5+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回到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，目标函数值为</a:t>
            </a:r>
            <a:r>
              <a:rPr lang="en-US" altLang="zh-CN" sz="1300" i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300" b="1" dirty="0">
                <a:latin typeface="Times New Roman" panose="02020603050405020304" pitchFamily="18" charset="0"/>
                <a:sym typeface="Symbol" pitchFamily="2" charset="2"/>
              </a:rPr>
              <a:t>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)+(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))/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300" b="1" dirty="0" smtClean="0">
                <a:latin typeface="Times New Roman" panose="02020603050405020304" pitchFamily="18" charset="0"/>
                <a:sym typeface="Symbol" pitchFamily="2" charset="2"/>
              </a:rPr>
              <a:t> 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=27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超出目标函数的界，将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26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丢弃；</a:t>
            </a:r>
            <a:endParaRPr lang="zh-CN" altLang="en-US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27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中目标函数值均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且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有两个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sz="1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叶子结点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3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所以，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lang="en-US" altLang="zh-CN" sz="13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a→d→c→e→b→a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</a:t>
            </a: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的解</a:t>
            </a:r>
            <a:r>
              <a:rPr lang="en-US" altLang="zh-CN" sz="13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a→d→c</a:t>
            </a:r>
            <a:r>
              <a:rPr lang="en-US" altLang="zh-CN" sz="1300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→b→e→</a:t>
            </a:r>
            <a:r>
              <a:rPr lang="en-US" altLang="zh-CN" sz="13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TSP</a:t>
            </a:r>
            <a:r>
              <a:rPr lang="zh-CN" altLang="en-US" sz="1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问题的最优解，搜索过程结束</a:t>
            </a:r>
            <a:r>
              <a:rPr lang="zh-CN" altLang="en-US" sz="13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3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4" name="图片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0" y="-628"/>
            <a:ext cx="8070635" cy="2185960"/>
          </a:xfrm>
          <a:prstGeom prst="rect">
            <a:avLst/>
          </a:prstGeom>
        </p:spPr>
      </p:pic>
      <p:pic>
        <p:nvPicPr>
          <p:cNvPr id="255" name="图片 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8" y="5985"/>
            <a:ext cx="2342139" cy="2011837"/>
          </a:xfrm>
          <a:prstGeom prst="rect">
            <a:avLst/>
          </a:prstGeom>
        </p:spPr>
      </p:pic>
      <p:grpSp>
        <p:nvGrpSpPr>
          <p:cNvPr id="672" name="组合 671"/>
          <p:cNvGrpSpPr/>
          <p:nvPr/>
        </p:nvGrpSpPr>
        <p:grpSpPr>
          <a:xfrm>
            <a:off x="5496187" y="140647"/>
            <a:ext cx="606996" cy="500685"/>
            <a:chOff x="5507936" y="2498022"/>
            <a:chExt cx="666370" cy="606141"/>
          </a:xfrm>
        </p:grpSpPr>
        <p:sp>
          <p:nvSpPr>
            <p:cNvPr id="673" name="矩形 672"/>
            <p:cNvSpPr/>
            <p:nvPr/>
          </p:nvSpPr>
          <p:spPr bwMode="auto">
            <a:xfrm>
              <a:off x="5507938" y="2558071"/>
              <a:ext cx="666368" cy="27925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74" name="矩形 673"/>
            <p:cNvSpPr/>
            <p:nvPr/>
          </p:nvSpPr>
          <p:spPr bwMode="auto">
            <a:xfrm>
              <a:off x="5507937" y="2822955"/>
              <a:ext cx="666369" cy="27925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675" name="文本框 674"/>
            <p:cNvSpPr txBox="1"/>
            <p:nvPr/>
          </p:nvSpPr>
          <p:spPr>
            <a:xfrm>
              <a:off x="5507938" y="2498022"/>
              <a:ext cx="542324" cy="32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 smtClean="0"/>
                <a:t>start</a:t>
              </a:r>
              <a:endParaRPr lang="zh-CN" altLang="en-US" sz="1400" i="1" dirty="0"/>
            </a:p>
          </p:txBody>
        </p:sp>
        <p:sp>
          <p:nvSpPr>
            <p:cNvPr id="676" name="文本框 675"/>
            <p:cNvSpPr txBox="1"/>
            <p:nvPr/>
          </p:nvSpPr>
          <p:spPr>
            <a:xfrm>
              <a:off x="5507936" y="2777916"/>
              <a:ext cx="636876" cy="32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 err="1"/>
                <a:t>l</a:t>
              </a:r>
              <a:r>
                <a:rPr lang="en-US" altLang="zh-CN" sz="1400" i="1" dirty="0" err="1" smtClean="0"/>
                <a:t>b</a:t>
              </a:r>
              <a:r>
                <a:rPr lang="en-US" altLang="zh-CN" sz="1400" dirty="0" smtClean="0"/>
                <a:t>=16</a:t>
              </a:r>
              <a:endParaRPr lang="zh-CN" altLang="en-US" sz="1400" dirty="0"/>
            </a:p>
          </p:txBody>
        </p:sp>
      </p:grpSp>
      <p:grpSp>
        <p:nvGrpSpPr>
          <p:cNvPr id="677" name="组合 676"/>
          <p:cNvGrpSpPr/>
          <p:nvPr/>
        </p:nvGrpSpPr>
        <p:grpSpPr>
          <a:xfrm>
            <a:off x="7184143" y="856437"/>
            <a:ext cx="606996" cy="461090"/>
            <a:chOff x="5196684" y="918212"/>
            <a:chExt cx="666370" cy="558207"/>
          </a:xfrm>
        </p:grpSpPr>
        <p:grpSp>
          <p:nvGrpSpPr>
            <p:cNvPr id="678" name="组合 677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680" name="矩形 679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81" name="矩形 680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82" name="文本框 681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=18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9" name="文本框 678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79" name="文本框 6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4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3" name="组合 682"/>
          <p:cNvGrpSpPr/>
          <p:nvPr/>
        </p:nvGrpSpPr>
        <p:grpSpPr>
          <a:xfrm>
            <a:off x="2978526" y="859980"/>
            <a:ext cx="606996" cy="461090"/>
            <a:chOff x="5196684" y="918212"/>
            <a:chExt cx="666370" cy="558207"/>
          </a:xfrm>
        </p:grpSpPr>
        <p:grpSp>
          <p:nvGrpSpPr>
            <p:cNvPr id="684" name="组合 683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686" name="矩形 685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87" name="矩形 686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88" name="文本框 687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5" name="文本框 684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85" name="文本框 6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5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9" name="组合 688"/>
          <p:cNvGrpSpPr/>
          <p:nvPr/>
        </p:nvGrpSpPr>
        <p:grpSpPr>
          <a:xfrm>
            <a:off x="3802601" y="861157"/>
            <a:ext cx="606996" cy="461090"/>
            <a:chOff x="5196684" y="918212"/>
            <a:chExt cx="666370" cy="558207"/>
          </a:xfrm>
        </p:grpSpPr>
        <p:grpSp>
          <p:nvGrpSpPr>
            <p:cNvPr id="690" name="组合 689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692" name="矩形 691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93" name="矩形 692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94" name="文本框 693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1" name="文本框 690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91" name="文本框 6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6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5" name="组合 694"/>
          <p:cNvGrpSpPr/>
          <p:nvPr/>
        </p:nvGrpSpPr>
        <p:grpSpPr>
          <a:xfrm>
            <a:off x="4644813" y="883068"/>
            <a:ext cx="606996" cy="461090"/>
            <a:chOff x="5196684" y="918212"/>
            <a:chExt cx="666370" cy="558207"/>
          </a:xfrm>
        </p:grpSpPr>
        <p:grpSp>
          <p:nvGrpSpPr>
            <p:cNvPr id="696" name="组合 695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698" name="矩形 697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99" name="矩形 698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00" name="文本框 699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/>
                  <a:t>l</a:t>
                </a:r>
                <a:r>
                  <a:rPr lang="en-US" altLang="zh-CN" sz="1400" i="1" dirty="0" err="1" smtClean="0"/>
                  <a:t>b</a:t>
                </a:r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7" name="文本框 696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97" name="文本框 6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7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1" name="直接连接符 700"/>
          <p:cNvCxnSpPr>
            <a:stCxn id="676" idx="2"/>
            <a:endCxn id="685" idx="0"/>
          </p:cNvCxnSpPr>
          <p:nvPr/>
        </p:nvCxnSpPr>
        <p:spPr bwMode="auto">
          <a:xfrm flipH="1">
            <a:off x="3282023" y="641332"/>
            <a:ext cx="2504229" cy="218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2" name="直接连接符 701"/>
          <p:cNvCxnSpPr>
            <a:stCxn id="676" idx="2"/>
            <a:endCxn id="691" idx="0"/>
          </p:cNvCxnSpPr>
          <p:nvPr/>
        </p:nvCxnSpPr>
        <p:spPr bwMode="auto">
          <a:xfrm flipH="1">
            <a:off x="4106098" y="641332"/>
            <a:ext cx="1680154" cy="2198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3" name="直接连接符 702"/>
          <p:cNvCxnSpPr>
            <a:stCxn id="676" idx="2"/>
            <a:endCxn id="697" idx="0"/>
          </p:cNvCxnSpPr>
          <p:nvPr/>
        </p:nvCxnSpPr>
        <p:spPr bwMode="auto">
          <a:xfrm flipH="1">
            <a:off x="4948310" y="641332"/>
            <a:ext cx="837942" cy="241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4" name="直接连接符 703"/>
          <p:cNvCxnSpPr>
            <a:stCxn id="676" idx="2"/>
            <a:endCxn id="679" idx="0"/>
          </p:cNvCxnSpPr>
          <p:nvPr/>
        </p:nvCxnSpPr>
        <p:spPr bwMode="auto">
          <a:xfrm>
            <a:off x="5786252" y="641332"/>
            <a:ext cx="1701388" cy="2151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5" name="矩形 704"/>
          <p:cNvSpPr/>
          <p:nvPr/>
        </p:nvSpPr>
        <p:spPr>
          <a:xfrm>
            <a:off x="3089934" y="630621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706" name="矩形 705"/>
          <p:cNvSpPr/>
          <p:nvPr/>
        </p:nvSpPr>
        <p:spPr>
          <a:xfrm>
            <a:off x="3915587" y="634364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3</a:t>
            </a:r>
            <a:endParaRPr lang="zh-CN" altLang="en-US" sz="1400" dirty="0"/>
          </a:p>
        </p:txBody>
      </p:sp>
      <p:sp>
        <p:nvSpPr>
          <p:cNvPr id="707" name="矩形 706"/>
          <p:cNvSpPr/>
          <p:nvPr/>
        </p:nvSpPr>
        <p:spPr>
          <a:xfrm>
            <a:off x="4825234" y="664836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sp>
        <p:nvSpPr>
          <p:cNvPr id="708" name="矩形 707"/>
          <p:cNvSpPr/>
          <p:nvPr/>
        </p:nvSpPr>
        <p:spPr>
          <a:xfrm>
            <a:off x="7432237" y="627427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5</a:t>
            </a:r>
            <a:endParaRPr lang="zh-CN" altLang="en-US" sz="1400" dirty="0"/>
          </a:p>
        </p:txBody>
      </p:sp>
      <p:sp>
        <p:nvSpPr>
          <p:cNvPr id="709" name="矩形 708"/>
          <p:cNvSpPr/>
          <p:nvPr/>
        </p:nvSpPr>
        <p:spPr>
          <a:xfrm>
            <a:off x="5654887" y="-39580"/>
            <a:ext cx="246200" cy="29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grpSp>
        <p:nvGrpSpPr>
          <p:cNvPr id="710" name="组合 709"/>
          <p:cNvGrpSpPr/>
          <p:nvPr/>
        </p:nvGrpSpPr>
        <p:grpSpPr>
          <a:xfrm>
            <a:off x="5151108" y="1608890"/>
            <a:ext cx="606996" cy="461090"/>
            <a:chOff x="5196684" y="918212"/>
            <a:chExt cx="666370" cy="558207"/>
          </a:xfrm>
        </p:grpSpPr>
        <p:grpSp>
          <p:nvGrpSpPr>
            <p:cNvPr id="711" name="组合 710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13" name="矩形 712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14" name="矩形 713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15" name="文本框 714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2" name="文本框 711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12" name="文本框 7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8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6" name="组合 715"/>
          <p:cNvGrpSpPr/>
          <p:nvPr/>
        </p:nvGrpSpPr>
        <p:grpSpPr>
          <a:xfrm>
            <a:off x="2440647" y="1569925"/>
            <a:ext cx="606996" cy="461090"/>
            <a:chOff x="5196684" y="918212"/>
            <a:chExt cx="666370" cy="558207"/>
          </a:xfrm>
        </p:grpSpPr>
        <p:grpSp>
          <p:nvGrpSpPr>
            <p:cNvPr id="717" name="组合 716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19" name="矩形 718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20" name="矩形 719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21" name="文本框 720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8" name="文本框 717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18" name="文本框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9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2" name="组合 721"/>
          <p:cNvGrpSpPr/>
          <p:nvPr/>
        </p:nvGrpSpPr>
        <p:grpSpPr>
          <a:xfrm>
            <a:off x="3800909" y="1611055"/>
            <a:ext cx="606996" cy="461090"/>
            <a:chOff x="5196684" y="918212"/>
            <a:chExt cx="666370" cy="558207"/>
          </a:xfrm>
        </p:grpSpPr>
        <p:grpSp>
          <p:nvGrpSpPr>
            <p:cNvPr id="723" name="组合 722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25" name="矩形 724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26" name="矩形 725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27" name="文本框 726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/>
                  <a:t>l</a:t>
                </a:r>
                <a:r>
                  <a:rPr lang="en-US" altLang="zh-CN" sz="1400" i="1" dirty="0" err="1" smtClean="0"/>
                  <a:t>b</a:t>
                </a:r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4" name="文本框 723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24" name="文本框 7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0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8" name="直接连接符 727"/>
          <p:cNvCxnSpPr>
            <a:stCxn id="700" idx="2"/>
            <a:endCxn id="718" idx="0"/>
          </p:cNvCxnSpPr>
          <p:nvPr/>
        </p:nvCxnSpPr>
        <p:spPr bwMode="auto">
          <a:xfrm flipH="1">
            <a:off x="2744145" y="1344159"/>
            <a:ext cx="2190733" cy="2257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9" name="直接连接符 728"/>
          <p:cNvCxnSpPr>
            <a:stCxn id="700" idx="2"/>
            <a:endCxn id="724" idx="0"/>
          </p:cNvCxnSpPr>
          <p:nvPr/>
        </p:nvCxnSpPr>
        <p:spPr bwMode="auto">
          <a:xfrm flipH="1">
            <a:off x="4104406" y="1344159"/>
            <a:ext cx="830471" cy="2668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0" name="直接连接符 729"/>
          <p:cNvCxnSpPr>
            <a:stCxn id="700" idx="2"/>
            <a:endCxn id="712" idx="0"/>
          </p:cNvCxnSpPr>
          <p:nvPr/>
        </p:nvCxnSpPr>
        <p:spPr bwMode="auto">
          <a:xfrm>
            <a:off x="4934878" y="1344159"/>
            <a:ext cx="519728" cy="2647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31" name="矩形 730"/>
          <p:cNvSpPr/>
          <p:nvPr/>
        </p:nvSpPr>
        <p:spPr>
          <a:xfrm>
            <a:off x="2537445" y="1351125"/>
            <a:ext cx="2700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6</a:t>
            </a:r>
            <a:endParaRPr lang="zh-CN" altLang="en-US" sz="1400" dirty="0"/>
          </a:p>
        </p:txBody>
      </p:sp>
      <p:sp>
        <p:nvSpPr>
          <p:cNvPr id="732" name="矩形 731"/>
          <p:cNvSpPr/>
          <p:nvPr/>
        </p:nvSpPr>
        <p:spPr>
          <a:xfrm>
            <a:off x="4219578" y="1358120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7</a:t>
            </a:r>
            <a:endParaRPr lang="zh-CN" altLang="en-US" sz="1400" dirty="0"/>
          </a:p>
        </p:txBody>
      </p:sp>
      <p:sp>
        <p:nvSpPr>
          <p:cNvPr id="733" name="矩形 732"/>
          <p:cNvSpPr/>
          <p:nvPr/>
        </p:nvSpPr>
        <p:spPr>
          <a:xfrm>
            <a:off x="5523235" y="1312342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8</a:t>
            </a:r>
            <a:endParaRPr lang="zh-CN" altLang="en-US" sz="1400" dirty="0"/>
          </a:p>
        </p:txBody>
      </p:sp>
      <p:grpSp>
        <p:nvGrpSpPr>
          <p:cNvPr id="734" name="组合 733"/>
          <p:cNvGrpSpPr/>
          <p:nvPr/>
        </p:nvGrpSpPr>
        <p:grpSpPr>
          <a:xfrm>
            <a:off x="3522907" y="2263220"/>
            <a:ext cx="606996" cy="499381"/>
            <a:chOff x="5196684" y="918212"/>
            <a:chExt cx="666370" cy="604563"/>
          </a:xfrm>
        </p:grpSpPr>
        <p:grpSp>
          <p:nvGrpSpPr>
            <p:cNvPr id="735" name="组合 734"/>
            <p:cNvGrpSpPr/>
            <p:nvPr/>
          </p:nvGrpSpPr>
          <p:grpSpPr>
            <a:xfrm>
              <a:off x="5196684" y="930327"/>
              <a:ext cx="666370" cy="592448"/>
              <a:chOff x="5507936" y="2558071"/>
              <a:chExt cx="666370" cy="592448"/>
            </a:xfrm>
          </p:grpSpPr>
          <p:sp>
            <p:nvSpPr>
              <p:cNvPr id="737" name="矩形 736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38" name="矩形 737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39" name="文本框 738"/>
              <p:cNvSpPr txBox="1"/>
              <p:nvPr/>
            </p:nvSpPr>
            <p:spPr>
              <a:xfrm>
                <a:off x="5507936" y="2777917"/>
                <a:ext cx="663798" cy="372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=18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6" name="文本框 735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36" name="文本框 7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1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0" name="组合 739"/>
          <p:cNvGrpSpPr/>
          <p:nvPr/>
        </p:nvGrpSpPr>
        <p:grpSpPr>
          <a:xfrm>
            <a:off x="4157986" y="2265222"/>
            <a:ext cx="606996" cy="461090"/>
            <a:chOff x="5196684" y="918212"/>
            <a:chExt cx="666370" cy="558207"/>
          </a:xfrm>
        </p:grpSpPr>
        <p:grpSp>
          <p:nvGrpSpPr>
            <p:cNvPr id="741" name="组合 740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43" name="矩形 742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44" name="矩形 743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45" name="文本框 744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/>
                  <a:t>l</a:t>
                </a:r>
                <a:r>
                  <a:rPr lang="en-US" altLang="zh-CN" sz="1400" i="1" dirty="0" err="1" smtClean="0"/>
                  <a:t>b</a:t>
                </a:r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2" name="文本框 741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42" name="文本框 7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2"/>
                  <a:stretch>
                    <a:fillRect l="-18557" t="-32258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6" name="直接连接符 745"/>
          <p:cNvCxnSpPr>
            <a:stCxn id="727" idx="2"/>
            <a:endCxn id="736" idx="0"/>
          </p:cNvCxnSpPr>
          <p:nvPr/>
        </p:nvCxnSpPr>
        <p:spPr bwMode="auto">
          <a:xfrm flipH="1">
            <a:off x="3826404" y="2072146"/>
            <a:ext cx="264570" cy="1910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7" name="直接连接符 746"/>
          <p:cNvCxnSpPr>
            <a:stCxn id="727" idx="2"/>
            <a:endCxn id="742" idx="0"/>
          </p:cNvCxnSpPr>
          <p:nvPr/>
        </p:nvCxnSpPr>
        <p:spPr bwMode="auto">
          <a:xfrm>
            <a:off x="4090974" y="2072146"/>
            <a:ext cx="370509" cy="1930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48" name="矩形 747"/>
          <p:cNvSpPr/>
          <p:nvPr/>
        </p:nvSpPr>
        <p:spPr>
          <a:xfrm>
            <a:off x="3604555" y="2029108"/>
            <a:ext cx="263304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9</a:t>
            </a:r>
            <a:endParaRPr lang="zh-CN" altLang="en-US" sz="1400" dirty="0"/>
          </a:p>
        </p:txBody>
      </p:sp>
      <p:sp>
        <p:nvSpPr>
          <p:cNvPr id="749" name="矩形 748"/>
          <p:cNvSpPr/>
          <p:nvPr/>
        </p:nvSpPr>
        <p:spPr>
          <a:xfrm>
            <a:off x="4483693" y="2021407"/>
            <a:ext cx="349431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10</a:t>
            </a:r>
            <a:endParaRPr lang="zh-CN" altLang="en-US" sz="1400" dirty="0"/>
          </a:p>
        </p:txBody>
      </p:sp>
      <p:grpSp>
        <p:nvGrpSpPr>
          <p:cNvPr id="750" name="组合 749"/>
          <p:cNvGrpSpPr/>
          <p:nvPr/>
        </p:nvGrpSpPr>
        <p:grpSpPr>
          <a:xfrm>
            <a:off x="4187603" y="2920743"/>
            <a:ext cx="606996" cy="461090"/>
            <a:chOff x="5196684" y="918212"/>
            <a:chExt cx="666370" cy="558207"/>
          </a:xfrm>
        </p:grpSpPr>
        <p:grpSp>
          <p:nvGrpSpPr>
            <p:cNvPr id="751" name="组合 750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53" name="矩形 752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54" name="矩形 753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55" name="文本框 754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2" name="文本框 751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e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52" name="文本框 7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3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56" name="直接连接符 755"/>
          <p:cNvCxnSpPr>
            <a:stCxn id="745" idx="2"/>
            <a:endCxn id="752" idx="0"/>
          </p:cNvCxnSpPr>
          <p:nvPr/>
        </p:nvCxnSpPr>
        <p:spPr bwMode="auto">
          <a:xfrm>
            <a:off x="4448052" y="2726313"/>
            <a:ext cx="43049" cy="1944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7" name="矩形 756"/>
          <p:cNvSpPr/>
          <p:nvPr/>
        </p:nvSpPr>
        <p:spPr>
          <a:xfrm>
            <a:off x="4469623" y="2678039"/>
            <a:ext cx="343033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11</a:t>
            </a:r>
            <a:endParaRPr lang="zh-CN" altLang="en-US" sz="1400" dirty="0"/>
          </a:p>
        </p:txBody>
      </p:sp>
      <p:grpSp>
        <p:nvGrpSpPr>
          <p:cNvPr id="758" name="组合 757"/>
          <p:cNvGrpSpPr/>
          <p:nvPr/>
        </p:nvGrpSpPr>
        <p:grpSpPr>
          <a:xfrm>
            <a:off x="8056785" y="1517774"/>
            <a:ext cx="606996" cy="461090"/>
            <a:chOff x="5196684" y="918212"/>
            <a:chExt cx="666370" cy="558207"/>
          </a:xfrm>
        </p:grpSpPr>
        <p:grpSp>
          <p:nvGrpSpPr>
            <p:cNvPr id="759" name="组合 758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61" name="矩形 760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62" name="矩形 761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63" name="文本框 762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0" name="文本框 759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60" name="文本框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4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4" name="组合 763"/>
          <p:cNvGrpSpPr/>
          <p:nvPr/>
        </p:nvGrpSpPr>
        <p:grpSpPr>
          <a:xfrm>
            <a:off x="6486796" y="1538155"/>
            <a:ext cx="606996" cy="461090"/>
            <a:chOff x="5196684" y="918212"/>
            <a:chExt cx="666370" cy="558207"/>
          </a:xfrm>
        </p:grpSpPr>
        <p:grpSp>
          <p:nvGrpSpPr>
            <p:cNvPr id="765" name="组合 764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67" name="矩形 766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68" name="矩形 767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69" name="文本框 768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=18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6" name="文本框 765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66" name="文本框 7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5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0" name="组合 769"/>
          <p:cNvGrpSpPr/>
          <p:nvPr/>
        </p:nvGrpSpPr>
        <p:grpSpPr>
          <a:xfrm>
            <a:off x="7308515" y="1548071"/>
            <a:ext cx="606996" cy="461090"/>
            <a:chOff x="5196684" y="918212"/>
            <a:chExt cx="666370" cy="558207"/>
          </a:xfrm>
        </p:grpSpPr>
        <p:grpSp>
          <p:nvGrpSpPr>
            <p:cNvPr id="771" name="组合 770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73" name="矩形 772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74" name="矩形 773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75" name="文本框 774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2" name="文本框 771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72" name="文本框 7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6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76" name="直接连接符 775"/>
          <p:cNvCxnSpPr>
            <a:endCxn id="766" idx="0"/>
          </p:cNvCxnSpPr>
          <p:nvPr/>
        </p:nvCxnSpPr>
        <p:spPr bwMode="auto">
          <a:xfrm flipH="1">
            <a:off x="6790294" y="1342547"/>
            <a:ext cx="661615" cy="195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7" name="直接连接符 776"/>
          <p:cNvCxnSpPr>
            <a:stCxn id="682" idx="2"/>
            <a:endCxn id="772" idx="0"/>
          </p:cNvCxnSpPr>
          <p:nvPr/>
        </p:nvCxnSpPr>
        <p:spPr bwMode="auto">
          <a:xfrm>
            <a:off x="7474208" y="1317528"/>
            <a:ext cx="137805" cy="2305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8" name="直接连接符 777"/>
          <p:cNvCxnSpPr>
            <a:stCxn id="682" idx="2"/>
            <a:endCxn id="760" idx="0"/>
          </p:cNvCxnSpPr>
          <p:nvPr/>
        </p:nvCxnSpPr>
        <p:spPr bwMode="auto">
          <a:xfrm>
            <a:off x="7474208" y="1317528"/>
            <a:ext cx="886074" cy="2002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9" name="矩形 778"/>
          <p:cNvSpPr/>
          <p:nvPr/>
        </p:nvSpPr>
        <p:spPr>
          <a:xfrm>
            <a:off x="6579369" y="1319897"/>
            <a:ext cx="349431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12</a:t>
            </a:r>
            <a:endParaRPr lang="zh-CN" altLang="en-US" sz="1400" dirty="0"/>
          </a:p>
        </p:txBody>
      </p:sp>
      <p:sp>
        <p:nvSpPr>
          <p:cNvPr id="780" name="矩形 779"/>
          <p:cNvSpPr/>
          <p:nvPr/>
        </p:nvSpPr>
        <p:spPr>
          <a:xfrm>
            <a:off x="7582886" y="1334254"/>
            <a:ext cx="349431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13</a:t>
            </a:r>
            <a:endParaRPr lang="zh-CN" altLang="en-US" sz="1400" dirty="0"/>
          </a:p>
        </p:txBody>
      </p:sp>
      <p:sp>
        <p:nvSpPr>
          <p:cNvPr id="781" name="矩形 780"/>
          <p:cNvSpPr/>
          <p:nvPr/>
        </p:nvSpPr>
        <p:spPr>
          <a:xfrm>
            <a:off x="8366889" y="1295432"/>
            <a:ext cx="349431" cy="2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14</a:t>
            </a:r>
            <a:endParaRPr lang="zh-CN" altLang="en-US" sz="1400" dirty="0"/>
          </a:p>
        </p:txBody>
      </p:sp>
      <p:grpSp>
        <p:nvGrpSpPr>
          <p:cNvPr id="782" name="组合 781"/>
          <p:cNvGrpSpPr/>
          <p:nvPr/>
        </p:nvGrpSpPr>
        <p:grpSpPr>
          <a:xfrm>
            <a:off x="6156102" y="2253744"/>
            <a:ext cx="606996" cy="461090"/>
            <a:chOff x="5196684" y="918212"/>
            <a:chExt cx="666370" cy="558207"/>
          </a:xfrm>
        </p:grpSpPr>
        <p:grpSp>
          <p:nvGrpSpPr>
            <p:cNvPr id="783" name="组合 782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85" name="矩形 784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86" name="矩形 785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87" name="文本框 786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4" name="文本框 783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84" name="文本框 7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7"/>
                  <a:stretch>
                    <a:fillRect l="-18557" t="-32258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8" name="组合 787"/>
          <p:cNvGrpSpPr/>
          <p:nvPr/>
        </p:nvGrpSpPr>
        <p:grpSpPr>
          <a:xfrm>
            <a:off x="6800834" y="2256737"/>
            <a:ext cx="606996" cy="461090"/>
            <a:chOff x="5196684" y="918212"/>
            <a:chExt cx="666370" cy="558207"/>
          </a:xfrm>
        </p:grpSpPr>
        <p:grpSp>
          <p:nvGrpSpPr>
            <p:cNvPr id="789" name="组合 788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791" name="矩形 790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92" name="矩形 791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793" name="文本框 792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0" name="文本框 789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90" name="文本框 7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8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94" name="直接连接符 793"/>
          <p:cNvCxnSpPr>
            <a:stCxn id="769" idx="2"/>
            <a:endCxn id="784" idx="0"/>
          </p:cNvCxnSpPr>
          <p:nvPr/>
        </p:nvCxnSpPr>
        <p:spPr bwMode="auto">
          <a:xfrm flipH="1">
            <a:off x="6459599" y="1999245"/>
            <a:ext cx="317262" cy="2544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5" name="直接连接符 794"/>
          <p:cNvCxnSpPr>
            <a:stCxn id="769" idx="2"/>
            <a:endCxn id="790" idx="0"/>
          </p:cNvCxnSpPr>
          <p:nvPr/>
        </p:nvCxnSpPr>
        <p:spPr bwMode="auto">
          <a:xfrm>
            <a:off x="6776861" y="1999245"/>
            <a:ext cx="327470" cy="2574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96" name="矩形 795"/>
          <p:cNvSpPr/>
          <p:nvPr/>
        </p:nvSpPr>
        <p:spPr>
          <a:xfrm>
            <a:off x="6163324" y="203414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16</a:t>
            </a:r>
            <a:endParaRPr lang="zh-CN" altLang="en-US" sz="1400" dirty="0"/>
          </a:p>
        </p:txBody>
      </p:sp>
      <p:sp>
        <p:nvSpPr>
          <p:cNvPr id="797" name="矩形 796"/>
          <p:cNvSpPr/>
          <p:nvPr/>
        </p:nvSpPr>
        <p:spPr>
          <a:xfrm>
            <a:off x="7012832" y="203048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17</a:t>
            </a:r>
            <a:endParaRPr lang="zh-CN" altLang="en-US" sz="1400" dirty="0"/>
          </a:p>
        </p:txBody>
      </p:sp>
      <p:grpSp>
        <p:nvGrpSpPr>
          <p:cNvPr id="798" name="组合 797"/>
          <p:cNvGrpSpPr/>
          <p:nvPr/>
        </p:nvGrpSpPr>
        <p:grpSpPr>
          <a:xfrm>
            <a:off x="7443917" y="2257486"/>
            <a:ext cx="606996" cy="461090"/>
            <a:chOff x="5196684" y="918212"/>
            <a:chExt cx="666370" cy="558207"/>
          </a:xfrm>
        </p:grpSpPr>
        <p:grpSp>
          <p:nvGrpSpPr>
            <p:cNvPr id="799" name="组合 798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01" name="矩形 800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02" name="矩形 801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03" name="文本框 802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=21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0" name="文本框 799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00" name="文本框 7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1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4" name="组合 803"/>
          <p:cNvGrpSpPr/>
          <p:nvPr/>
        </p:nvGrpSpPr>
        <p:grpSpPr>
          <a:xfrm>
            <a:off x="8087387" y="2255884"/>
            <a:ext cx="606996" cy="461090"/>
            <a:chOff x="5196684" y="918212"/>
            <a:chExt cx="666370" cy="558207"/>
          </a:xfrm>
        </p:grpSpPr>
        <p:grpSp>
          <p:nvGrpSpPr>
            <p:cNvPr id="805" name="组合 804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07" name="矩形 806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08" name="矩形 807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09" name="文本框 808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6" name="文本框 805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06" name="文本框 8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9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10" name="直接连接符 809"/>
          <p:cNvCxnSpPr>
            <a:stCxn id="775" idx="2"/>
            <a:endCxn id="800" idx="0"/>
          </p:cNvCxnSpPr>
          <p:nvPr/>
        </p:nvCxnSpPr>
        <p:spPr bwMode="auto">
          <a:xfrm>
            <a:off x="7598580" y="2009162"/>
            <a:ext cx="148834" cy="2483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11" name="直接连接符 810"/>
          <p:cNvCxnSpPr>
            <a:stCxn id="775" idx="2"/>
          </p:cNvCxnSpPr>
          <p:nvPr/>
        </p:nvCxnSpPr>
        <p:spPr bwMode="auto">
          <a:xfrm>
            <a:off x="7598580" y="2009162"/>
            <a:ext cx="690035" cy="24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2" name="矩形 811"/>
          <p:cNvSpPr/>
          <p:nvPr/>
        </p:nvSpPr>
        <p:spPr>
          <a:xfrm>
            <a:off x="7715231" y="202429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22</a:t>
            </a:r>
            <a:endParaRPr lang="zh-CN" altLang="en-US" sz="1400" dirty="0"/>
          </a:p>
        </p:txBody>
      </p:sp>
      <p:sp>
        <p:nvSpPr>
          <p:cNvPr id="813" name="矩形 812"/>
          <p:cNvSpPr/>
          <p:nvPr/>
        </p:nvSpPr>
        <p:spPr>
          <a:xfrm>
            <a:off x="8298264" y="200255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23</a:t>
            </a:r>
            <a:endParaRPr lang="zh-CN" altLang="en-US" sz="1400" dirty="0"/>
          </a:p>
        </p:txBody>
      </p:sp>
      <p:grpSp>
        <p:nvGrpSpPr>
          <p:cNvPr id="814" name="组合 813"/>
          <p:cNvGrpSpPr/>
          <p:nvPr/>
        </p:nvGrpSpPr>
        <p:grpSpPr>
          <a:xfrm>
            <a:off x="2147756" y="2261152"/>
            <a:ext cx="606996" cy="461090"/>
            <a:chOff x="5196684" y="918212"/>
            <a:chExt cx="666370" cy="558207"/>
          </a:xfrm>
        </p:grpSpPr>
        <p:grpSp>
          <p:nvGrpSpPr>
            <p:cNvPr id="815" name="组合 814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17" name="矩形 816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18" name="矩形 817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19" name="文本框 818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=24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6" name="文本框 815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16" name="文本框 8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20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0" name="组合 819"/>
          <p:cNvGrpSpPr/>
          <p:nvPr/>
        </p:nvGrpSpPr>
        <p:grpSpPr>
          <a:xfrm>
            <a:off x="2794412" y="2254934"/>
            <a:ext cx="606996" cy="461090"/>
            <a:chOff x="5196684" y="918212"/>
            <a:chExt cx="666370" cy="558207"/>
          </a:xfrm>
        </p:grpSpPr>
        <p:grpSp>
          <p:nvGrpSpPr>
            <p:cNvPr id="821" name="组合 820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23" name="矩形 822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24" name="矩形 823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25" name="文本框 824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2" name="文本框 821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22" name="文本框 8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21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6" name="直接连接符 825"/>
          <p:cNvCxnSpPr>
            <a:stCxn id="721" idx="2"/>
            <a:endCxn id="816" idx="0"/>
          </p:cNvCxnSpPr>
          <p:nvPr/>
        </p:nvCxnSpPr>
        <p:spPr bwMode="auto">
          <a:xfrm flipH="1">
            <a:off x="2451253" y="2031016"/>
            <a:ext cx="279459" cy="23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7" name="直接连接符 826"/>
          <p:cNvCxnSpPr>
            <a:stCxn id="721" idx="2"/>
            <a:endCxn id="822" idx="0"/>
          </p:cNvCxnSpPr>
          <p:nvPr/>
        </p:nvCxnSpPr>
        <p:spPr bwMode="auto">
          <a:xfrm>
            <a:off x="2730712" y="2031016"/>
            <a:ext cx="367196" cy="223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28" name="矩形 827"/>
          <p:cNvSpPr/>
          <p:nvPr/>
        </p:nvSpPr>
        <p:spPr>
          <a:xfrm>
            <a:off x="2513119" y="20418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18</a:t>
            </a:r>
            <a:endParaRPr lang="zh-CN" altLang="en-US" sz="1400" dirty="0"/>
          </a:p>
        </p:txBody>
      </p:sp>
      <p:sp>
        <p:nvSpPr>
          <p:cNvPr id="829" name="矩形 828"/>
          <p:cNvSpPr/>
          <p:nvPr/>
        </p:nvSpPr>
        <p:spPr>
          <a:xfrm>
            <a:off x="3058837" y="202615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19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0" name="文本框 829"/>
              <p:cNvSpPr txBox="1"/>
              <p:nvPr/>
            </p:nvSpPr>
            <p:spPr>
              <a:xfrm>
                <a:off x="2245674" y="2067977"/>
                <a:ext cx="166103" cy="18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30" name="文本框 8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74" y="2067977"/>
                <a:ext cx="166103" cy="188641"/>
              </a:xfrm>
              <a:prstGeom prst="rect">
                <a:avLst/>
              </a:prstGeom>
              <a:blipFill>
                <a:blip r:embed="rId22"/>
                <a:stretch>
                  <a:fillRect l="-17857" r="-17857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1" name="组合 830"/>
          <p:cNvGrpSpPr/>
          <p:nvPr/>
        </p:nvGrpSpPr>
        <p:grpSpPr>
          <a:xfrm>
            <a:off x="4864482" y="2262595"/>
            <a:ext cx="606996" cy="461090"/>
            <a:chOff x="5196684" y="918212"/>
            <a:chExt cx="666370" cy="558207"/>
          </a:xfrm>
        </p:grpSpPr>
        <p:grpSp>
          <p:nvGrpSpPr>
            <p:cNvPr id="832" name="组合 831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34" name="矩形 833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35" name="矩形 834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36" name="文本框 835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=19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" name="文本框 832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e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33" name="文本框 8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13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7" name="组合 836"/>
          <p:cNvGrpSpPr/>
          <p:nvPr/>
        </p:nvGrpSpPr>
        <p:grpSpPr>
          <a:xfrm>
            <a:off x="5503599" y="2256891"/>
            <a:ext cx="606996" cy="461090"/>
            <a:chOff x="5196684" y="918212"/>
            <a:chExt cx="666370" cy="558207"/>
          </a:xfrm>
        </p:grpSpPr>
        <p:grpSp>
          <p:nvGrpSpPr>
            <p:cNvPr id="838" name="组合 837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40" name="矩形 839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41" name="矩形 840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42" name="文本框 841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9" name="文本框 838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b="0" i="1" dirty="0" smtClean="0">
                      <a:ea typeface="Cambria Math" panose="02040503050406030204" pitchFamily="18" charset="0"/>
                    </a:rPr>
                    <a:t>e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39" name="文本框 8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23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43" name="直接连接符 842"/>
          <p:cNvCxnSpPr>
            <a:stCxn id="715" idx="2"/>
            <a:endCxn id="833" idx="0"/>
          </p:cNvCxnSpPr>
          <p:nvPr/>
        </p:nvCxnSpPr>
        <p:spPr bwMode="auto">
          <a:xfrm flipH="1">
            <a:off x="5167979" y="2069981"/>
            <a:ext cx="273194" cy="192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4" name="直接连接符 843"/>
          <p:cNvCxnSpPr>
            <a:stCxn id="715" idx="2"/>
            <a:endCxn id="839" idx="0"/>
          </p:cNvCxnSpPr>
          <p:nvPr/>
        </p:nvCxnSpPr>
        <p:spPr bwMode="auto">
          <a:xfrm>
            <a:off x="5441173" y="2069981"/>
            <a:ext cx="365923" cy="1869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45" name="矩形 844"/>
          <p:cNvSpPr/>
          <p:nvPr/>
        </p:nvSpPr>
        <p:spPr>
          <a:xfrm>
            <a:off x="4946130" y="202848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20</a:t>
            </a:r>
            <a:endParaRPr lang="zh-CN" altLang="en-US" sz="1400" dirty="0"/>
          </a:p>
        </p:txBody>
      </p:sp>
      <p:sp>
        <p:nvSpPr>
          <p:cNvPr id="846" name="矩形 845"/>
          <p:cNvSpPr/>
          <p:nvPr/>
        </p:nvSpPr>
        <p:spPr>
          <a:xfrm>
            <a:off x="5825268" y="20207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</a:t>
            </a:r>
            <a:r>
              <a:rPr lang="en-US" altLang="zh-CN" sz="1400" dirty="0"/>
              <a:t>1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7" name="文本框 846"/>
              <p:cNvSpPr txBox="1"/>
              <p:nvPr/>
            </p:nvSpPr>
            <p:spPr>
              <a:xfrm>
                <a:off x="7431402" y="2078824"/>
                <a:ext cx="316012" cy="1886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47" name="文本框 8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402" y="2078824"/>
                <a:ext cx="316012" cy="188641"/>
              </a:xfrm>
              <a:prstGeom prst="rect">
                <a:avLst/>
              </a:prstGeom>
              <a:blipFill>
                <a:blip r:embed="rId24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8" name="组合 847"/>
          <p:cNvGrpSpPr/>
          <p:nvPr/>
        </p:nvGrpSpPr>
        <p:grpSpPr>
          <a:xfrm>
            <a:off x="2808487" y="2901406"/>
            <a:ext cx="606996" cy="461090"/>
            <a:chOff x="5196684" y="918212"/>
            <a:chExt cx="666370" cy="558207"/>
          </a:xfrm>
        </p:grpSpPr>
        <p:grpSp>
          <p:nvGrpSpPr>
            <p:cNvPr id="849" name="组合 848"/>
            <p:cNvGrpSpPr/>
            <p:nvPr/>
          </p:nvGrpSpPr>
          <p:grpSpPr>
            <a:xfrm>
              <a:off x="5196684" y="930327"/>
              <a:ext cx="666370" cy="546092"/>
              <a:chOff x="5507936" y="2558071"/>
              <a:chExt cx="666370" cy="546092"/>
            </a:xfrm>
          </p:grpSpPr>
          <p:sp>
            <p:nvSpPr>
              <p:cNvPr id="851" name="矩形 850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52" name="矩形 851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53" name="文本框 852"/>
              <p:cNvSpPr txBox="1"/>
              <p:nvPr/>
            </p:nvSpPr>
            <p:spPr>
              <a:xfrm>
                <a:off x="5507936" y="2777917"/>
                <a:ext cx="636876" cy="326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=23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0" name="文本框 849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e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50" name="文本框 8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23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54" name="直接连接符 853"/>
          <p:cNvCxnSpPr>
            <a:stCxn id="825" idx="2"/>
            <a:endCxn id="850" idx="0"/>
          </p:cNvCxnSpPr>
          <p:nvPr/>
        </p:nvCxnSpPr>
        <p:spPr bwMode="auto">
          <a:xfrm>
            <a:off x="3084477" y="2716025"/>
            <a:ext cx="27508" cy="1853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55" name="矩形 854"/>
          <p:cNvSpPr/>
          <p:nvPr/>
        </p:nvSpPr>
        <p:spPr>
          <a:xfrm>
            <a:off x="3129206" y="266532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24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6" name="文本框 855"/>
              <p:cNvSpPr txBox="1"/>
              <p:nvPr/>
            </p:nvSpPr>
            <p:spPr>
              <a:xfrm>
                <a:off x="2829564" y="2683429"/>
                <a:ext cx="166103" cy="18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56" name="文本框 8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564" y="2683429"/>
                <a:ext cx="166103" cy="188641"/>
              </a:xfrm>
              <a:prstGeom prst="rect">
                <a:avLst/>
              </a:prstGeom>
              <a:blipFill>
                <a:blip r:embed="rId22"/>
                <a:stretch>
                  <a:fillRect l="-18519" r="-2222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7" name="组合 856"/>
          <p:cNvGrpSpPr/>
          <p:nvPr/>
        </p:nvGrpSpPr>
        <p:grpSpPr>
          <a:xfrm>
            <a:off x="4904640" y="2930751"/>
            <a:ext cx="606996" cy="499381"/>
            <a:chOff x="5196684" y="918212"/>
            <a:chExt cx="666370" cy="604563"/>
          </a:xfrm>
        </p:grpSpPr>
        <p:grpSp>
          <p:nvGrpSpPr>
            <p:cNvPr id="858" name="组合 857"/>
            <p:cNvGrpSpPr/>
            <p:nvPr/>
          </p:nvGrpSpPr>
          <p:grpSpPr>
            <a:xfrm>
              <a:off x="5196684" y="930327"/>
              <a:ext cx="666370" cy="592448"/>
              <a:chOff x="5507936" y="2558071"/>
              <a:chExt cx="666370" cy="592448"/>
            </a:xfrm>
          </p:grpSpPr>
          <p:sp>
            <p:nvSpPr>
              <p:cNvPr id="860" name="矩形 859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61" name="矩形 860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62" name="文本框 861"/>
              <p:cNvSpPr txBox="1"/>
              <p:nvPr/>
            </p:nvSpPr>
            <p:spPr>
              <a:xfrm>
                <a:off x="5507936" y="2777917"/>
                <a:ext cx="663798" cy="372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=25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9" name="文本框 858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59" name="文本框 8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20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3" name="直接连接符 862"/>
          <p:cNvCxnSpPr>
            <a:stCxn id="836" idx="2"/>
            <a:endCxn id="859" idx="0"/>
          </p:cNvCxnSpPr>
          <p:nvPr/>
        </p:nvCxnSpPr>
        <p:spPr bwMode="auto">
          <a:xfrm>
            <a:off x="5154547" y="2723686"/>
            <a:ext cx="53591" cy="207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64" name="矩形 863"/>
          <p:cNvSpPr/>
          <p:nvPr/>
        </p:nvSpPr>
        <p:spPr>
          <a:xfrm>
            <a:off x="5218847" y="26860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25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5" name="文本框 864"/>
              <p:cNvSpPr txBox="1"/>
              <p:nvPr/>
            </p:nvSpPr>
            <p:spPr>
              <a:xfrm>
                <a:off x="4980952" y="2739341"/>
                <a:ext cx="166103" cy="18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65" name="文本框 8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952" y="2739341"/>
                <a:ext cx="166103" cy="188641"/>
              </a:xfrm>
              <a:prstGeom prst="rect">
                <a:avLst/>
              </a:prstGeom>
              <a:blipFill>
                <a:blip r:embed="rId22"/>
                <a:stretch>
                  <a:fillRect l="-18519" r="-2222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6" name="组合 865"/>
          <p:cNvGrpSpPr/>
          <p:nvPr/>
        </p:nvGrpSpPr>
        <p:grpSpPr>
          <a:xfrm>
            <a:off x="8118350" y="2946646"/>
            <a:ext cx="606996" cy="499381"/>
            <a:chOff x="5196684" y="918212"/>
            <a:chExt cx="666370" cy="604563"/>
          </a:xfrm>
        </p:grpSpPr>
        <p:grpSp>
          <p:nvGrpSpPr>
            <p:cNvPr id="867" name="组合 866"/>
            <p:cNvGrpSpPr/>
            <p:nvPr/>
          </p:nvGrpSpPr>
          <p:grpSpPr>
            <a:xfrm>
              <a:off x="5196684" y="930327"/>
              <a:ext cx="666370" cy="592448"/>
              <a:chOff x="5507936" y="2558071"/>
              <a:chExt cx="666370" cy="592448"/>
            </a:xfrm>
          </p:grpSpPr>
          <p:sp>
            <p:nvSpPr>
              <p:cNvPr id="869" name="矩形 868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70" name="矩形 869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71" name="文本框 870"/>
              <p:cNvSpPr txBox="1"/>
              <p:nvPr/>
            </p:nvSpPr>
            <p:spPr>
              <a:xfrm>
                <a:off x="5507936" y="2777917"/>
                <a:ext cx="663798" cy="372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=27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8" name="文本框 867"/>
                <p:cNvSpPr txBox="1"/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d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68" name="文本框 8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28373"/>
                </a:xfrm>
                <a:prstGeom prst="rect">
                  <a:avLst/>
                </a:prstGeom>
                <a:blipFill>
                  <a:blip r:embed="rId25"/>
                  <a:stretch>
                    <a:fillRect l="-18557" t="-29032" b="-7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2" name="直接连接符 871"/>
          <p:cNvCxnSpPr>
            <a:stCxn id="809" idx="2"/>
            <a:endCxn id="868" idx="0"/>
          </p:cNvCxnSpPr>
          <p:nvPr/>
        </p:nvCxnSpPr>
        <p:spPr bwMode="auto">
          <a:xfrm>
            <a:off x="8377452" y="2716975"/>
            <a:ext cx="44395" cy="2296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73" name="矩形 872"/>
          <p:cNvSpPr/>
          <p:nvPr/>
        </p:nvSpPr>
        <p:spPr>
          <a:xfrm>
            <a:off x="8395849" y="271815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26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4" name="文本框 873"/>
              <p:cNvSpPr txBox="1"/>
              <p:nvPr/>
            </p:nvSpPr>
            <p:spPr>
              <a:xfrm>
                <a:off x="8139589" y="2735225"/>
                <a:ext cx="166103" cy="18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74" name="文本框 8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589" y="2735225"/>
                <a:ext cx="166103" cy="188641"/>
              </a:xfrm>
              <a:prstGeom prst="rect">
                <a:avLst/>
              </a:prstGeom>
              <a:blipFill>
                <a:blip r:embed="rId26"/>
                <a:stretch>
                  <a:fillRect l="-18519" r="-22222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5" name="组合 874"/>
          <p:cNvGrpSpPr/>
          <p:nvPr/>
        </p:nvGrpSpPr>
        <p:grpSpPr>
          <a:xfrm>
            <a:off x="3501083" y="2914464"/>
            <a:ext cx="606996" cy="499381"/>
            <a:chOff x="5196684" y="918212"/>
            <a:chExt cx="666370" cy="604563"/>
          </a:xfrm>
        </p:grpSpPr>
        <p:grpSp>
          <p:nvGrpSpPr>
            <p:cNvPr id="876" name="组合 875"/>
            <p:cNvGrpSpPr/>
            <p:nvPr/>
          </p:nvGrpSpPr>
          <p:grpSpPr>
            <a:xfrm>
              <a:off x="5196684" y="930327"/>
              <a:ext cx="666370" cy="592448"/>
              <a:chOff x="5507936" y="2558071"/>
              <a:chExt cx="666370" cy="592448"/>
            </a:xfrm>
          </p:grpSpPr>
          <p:sp>
            <p:nvSpPr>
              <p:cNvPr id="878" name="矩形 877"/>
              <p:cNvSpPr/>
              <p:nvPr/>
            </p:nvSpPr>
            <p:spPr bwMode="auto">
              <a:xfrm>
                <a:off x="5507938" y="2558071"/>
                <a:ext cx="666368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79" name="矩形 878"/>
              <p:cNvSpPr/>
              <p:nvPr/>
            </p:nvSpPr>
            <p:spPr bwMode="auto">
              <a:xfrm>
                <a:off x="5507937" y="2822955"/>
                <a:ext cx="666369" cy="27925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880" name="文本框 879"/>
              <p:cNvSpPr txBox="1"/>
              <p:nvPr/>
            </p:nvSpPr>
            <p:spPr>
              <a:xfrm>
                <a:off x="5507936" y="2777917"/>
                <a:ext cx="663798" cy="372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 smtClean="0"/>
                  <a:t>lb</a:t>
                </a:r>
                <a:r>
                  <a:rPr lang="en-US" altLang="zh-CN" sz="1400" dirty="0" smtClean="0"/>
                  <a:t>=20</a:t>
                </a:r>
                <a:endParaRPr lang="zh-CN" alt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7" name="文本框 876"/>
                <p:cNvSpPr txBox="1"/>
                <p:nvPr/>
              </p:nvSpPr>
              <p:spPr>
                <a:xfrm>
                  <a:off x="5205458" y="918212"/>
                  <a:ext cx="648821" cy="2608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400" i="1" dirty="0" smtClean="0">
                      <a:ea typeface="Cambria Math" panose="02040503050406030204" pitchFamily="18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77" name="文本框 8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458" y="918212"/>
                  <a:ext cx="648821" cy="260822"/>
                </a:xfrm>
                <a:prstGeom prst="rect">
                  <a:avLst/>
                </a:prstGeom>
                <a:blipFill>
                  <a:blip r:embed="rId21"/>
                  <a:stretch>
                    <a:fillRect l="-18557" t="-25714" b="-5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1" name="直接连接符 880"/>
          <p:cNvCxnSpPr>
            <a:stCxn id="739" idx="2"/>
            <a:endCxn id="877" idx="0"/>
          </p:cNvCxnSpPr>
          <p:nvPr/>
        </p:nvCxnSpPr>
        <p:spPr bwMode="auto">
          <a:xfrm flipH="1">
            <a:off x="3804581" y="2762601"/>
            <a:ext cx="20653" cy="151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82" name="矩形 881"/>
          <p:cNvSpPr/>
          <p:nvPr/>
        </p:nvSpPr>
        <p:spPr>
          <a:xfrm>
            <a:off x="3778582" y="268597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1</a:t>
            </a:r>
            <a:r>
              <a:rPr lang="en-US" altLang="zh-CN" sz="1400" dirty="0" smtClean="0"/>
              <a:t>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689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" grpId="0"/>
      <p:bldP spid="813" grpId="0"/>
      <p:bldP spid="845" grpId="0"/>
      <p:bldP spid="846" grpId="0"/>
      <p:bldP spid="847" grpId="0"/>
      <p:bldP spid="855" grpId="0"/>
      <p:bldP spid="856" grpId="0"/>
      <p:bldP spid="864" grpId="0"/>
      <p:bldP spid="865" grpId="0"/>
      <p:bldP spid="873" grpId="0"/>
      <p:bldP spid="87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答计算题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3" y="3415128"/>
            <a:ext cx="9004229" cy="6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CN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09" y="4091945"/>
            <a:ext cx="8341266" cy="12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FF0000"/>
              </a:buClr>
            </a:pPr>
            <a:r>
              <a:rPr lang="zh-CN" altLang="zh-CN" sz="2200" dirty="0" smtClean="0"/>
              <a:t>总体</a:t>
            </a:r>
            <a:r>
              <a:rPr lang="zh-CN" altLang="zh-CN" sz="2200" dirty="0"/>
              <a:t>思路是在压栈的时候访问节点，并计算先序号，在出栈的时候计算后序号</a:t>
            </a:r>
            <a:r>
              <a:rPr lang="zh-CN" altLang="zh-CN" sz="2200" dirty="0" smtClean="0"/>
              <a:t>。</a:t>
            </a:r>
            <a:endParaRPr lang="en-US" altLang="zh-CN" sz="2200" dirty="0"/>
          </a:p>
          <a:p>
            <a:pPr>
              <a:buClr>
                <a:srgbClr val="FF0000"/>
              </a:buClr>
            </a:pPr>
            <a:r>
              <a:rPr lang="en-US" altLang="zh-CN" sz="2200" dirty="0" smtClean="0"/>
              <a:t>1</a:t>
            </a:r>
            <a:r>
              <a:rPr lang="zh-CN" altLang="zh-CN" sz="2200" dirty="0"/>
              <a:t>）第一个顶点压栈，并赋予先</a:t>
            </a:r>
            <a:r>
              <a:rPr lang="zh-CN" altLang="zh-CN" sz="2200" dirty="0" smtClean="0"/>
              <a:t>序号</a:t>
            </a:r>
            <a:endParaRPr lang="en-US" altLang="zh-CN" sz="2200" dirty="0" smtClean="0"/>
          </a:p>
          <a:p>
            <a:pPr>
              <a:buClr>
                <a:srgbClr val="FF0000"/>
              </a:buClr>
            </a:pPr>
            <a:r>
              <a:rPr lang="en-US" altLang="zh-CN" sz="2200" dirty="0" smtClean="0"/>
              <a:t>2</a:t>
            </a:r>
            <a:r>
              <a:rPr lang="zh-CN" altLang="zh-CN" sz="2200" dirty="0"/>
              <a:t>）如果栈未空，提取栈顶元素</a:t>
            </a:r>
            <a:r>
              <a:rPr lang="en-US" altLang="zh-CN" sz="2200" dirty="0"/>
              <a:t>v</a:t>
            </a:r>
            <a:r>
              <a:rPr lang="zh-CN" altLang="zh-CN" sz="2200" dirty="0"/>
              <a:t>（注意不是出栈操作）</a:t>
            </a:r>
          </a:p>
          <a:p>
            <a:pPr marL="0" indent="0">
              <a:buNone/>
            </a:pPr>
            <a:r>
              <a:rPr lang="en-US" altLang="zh-CN" sz="2200" dirty="0" smtClean="0"/>
              <a:t>      2.1</a:t>
            </a:r>
            <a:r>
              <a:rPr lang="zh-CN" altLang="zh-CN" sz="2200" dirty="0"/>
              <a:t>）如果</a:t>
            </a:r>
            <a:r>
              <a:rPr lang="en-US" altLang="zh-CN" sz="2200" dirty="0"/>
              <a:t>v</a:t>
            </a:r>
            <a:r>
              <a:rPr lang="zh-CN" altLang="zh-CN" sz="2200" dirty="0"/>
              <a:t>还有邻节点未被访问，则访问一个邻节点并入栈，同时，先序号</a:t>
            </a:r>
            <a:r>
              <a:rPr lang="en-US" altLang="zh-CN" sz="2200" dirty="0"/>
              <a:t>+1</a:t>
            </a:r>
            <a:r>
              <a:rPr lang="zh-CN" altLang="zh-CN" sz="2200" dirty="0"/>
              <a:t>，并赋予此节点；</a:t>
            </a:r>
          </a:p>
          <a:p>
            <a:pPr marL="0" indent="0">
              <a:buNone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2.2</a:t>
            </a:r>
            <a:r>
              <a:rPr lang="zh-CN" altLang="zh-CN" sz="2200" dirty="0"/>
              <a:t>）否则，</a:t>
            </a:r>
            <a:r>
              <a:rPr lang="en-US" altLang="zh-CN" sz="2200" dirty="0"/>
              <a:t>v</a:t>
            </a:r>
            <a:r>
              <a:rPr lang="zh-CN" altLang="zh-CN" sz="2200" dirty="0"/>
              <a:t>出栈，后序号</a:t>
            </a:r>
            <a:r>
              <a:rPr lang="en-US" altLang="zh-CN" sz="2200" dirty="0"/>
              <a:t>+1</a:t>
            </a:r>
            <a:r>
              <a:rPr lang="zh-CN" altLang="zh-CN" sz="2200" dirty="0"/>
              <a:t>，并赋予此节点</a:t>
            </a:r>
            <a:r>
              <a:rPr lang="zh-CN" altLang="zh-CN" sz="2200" dirty="0" smtClean="0"/>
              <a:t>；</a:t>
            </a:r>
            <a:endParaRPr lang="zh-CN" altLang="zh-CN" sz="2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0" y="-628"/>
            <a:ext cx="8070635" cy="218596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147A5806-3628-354F-9073-01E415ECF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160" y="163677"/>
            <a:ext cx="3363421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dfs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(v)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1.     visited[v] ←true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2.     predfn←predfn+1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3.     for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v,w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)∈E  //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总共的循环次数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4.          if visited[w]=false then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dfs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(w)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5.     end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6.     postdfn←postdfn+1.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B97FF2F-A9FF-7E4B-B130-27C1D1C1B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349" y="60072"/>
            <a:ext cx="3586359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dfs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(v)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1.    Push(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v,S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visited[v] 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true</a:t>
            </a:r>
          </a:p>
          <a:p>
            <a:pPr lvl="0">
              <a:buFontTx/>
              <a:buAutoNum type="arabicPeriod" startAt="2"/>
              <a:defRPr/>
            </a:pPr>
            <a:r>
              <a:rPr lang="en-US" altLang="zh-CN" sz="1600" dirty="0">
                <a:solidFill>
                  <a:srgbClr val="000000"/>
                </a:solidFill>
                <a:latin typeface="Times New Roman" charset="0"/>
                <a:ea typeface="SimSun" charset="-122"/>
              </a:rPr>
              <a:t>predfn←predfn+1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While S!={}</a:t>
            </a:r>
          </a:p>
          <a:p>
            <a:pPr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5.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         </a:t>
            </a: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v </a:t>
            </a:r>
            <a:r>
              <a:rPr lang="en-US" altLang="zh-CN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←Top(S</a:t>
            </a: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) 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6.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         for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v,w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)∈E 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7.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           if visited[w]=false then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8.           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Push(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w,S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9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.                   visited[w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] =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true</a:t>
            </a:r>
          </a:p>
          <a:p>
            <a:pPr lvl="0">
              <a:defRPr/>
            </a:pP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10. 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charset="0"/>
                <a:ea typeface="SimSun" charset="-122"/>
              </a:rPr>
              <a:t>                predfn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  <a:ea typeface="SimSun" charset="-122"/>
              </a:rPr>
              <a:t>←predfn+1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11.          end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if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12.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       end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for</a:t>
            </a:r>
          </a:p>
          <a:p>
            <a:pPr>
              <a:defRPr/>
            </a:pPr>
            <a:r>
              <a:rPr lang="en-US" altLang="zh-CN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13.</a:t>
            </a: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en-US" altLang="zh-CN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Pop(S</a:t>
            </a: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lvl="0">
              <a:defRPr/>
            </a:pPr>
            <a:r>
              <a:rPr lang="en-US" altLang="zh-CN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14.</a:t>
            </a: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      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charset="0"/>
                <a:ea typeface="SimSun" charset="-122"/>
              </a:rPr>
              <a:t>postdfn</a:t>
            </a:r>
            <a:r>
              <a:rPr lang="en-US" altLang="zh-CN" sz="1600" dirty="0">
                <a:solidFill>
                  <a:srgbClr val="000000"/>
                </a:solidFill>
                <a:latin typeface="Times New Roman" charset="0"/>
                <a:ea typeface="SimSun" charset="-122"/>
              </a:rPr>
              <a:t>←postdfn+1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15.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end while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966DEA73-A17A-184B-A2EC-94046E3E8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2652" y="31751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SimSun" charset="-122"/>
              </a:rPr>
              <a:t>递归形式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SimSun" charset="-122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354581" y="30163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迭代形式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答计算题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" y="2906919"/>
            <a:ext cx="8899959" cy="31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5718" y="1989935"/>
            <a:ext cx="7772400" cy="55129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答计算题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87" y="2675863"/>
            <a:ext cx="7794314" cy="37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8440" y="1958030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综合分析题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1" y="2908221"/>
            <a:ext cx="9058719" cy="26789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9202" y="3812020"/>
            <a:ext cx="503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smtClean="0"/>
              <a:t>3+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76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8440" y="1958030"/>
            <a:ext cx="7772400" cy="55129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综合分析题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41" y="2952446"/>
            <a:ext cx="8921259" cy="2307062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957708" y="1836547"/>
            <a:ext cx="3915383" cy="955751"/>
            <a:chOff x="5028591" y="569120"/>
            <a:chExt cx="3915383" cy="955751"/>
          </a:xfrm>
        </p:grpSpPr>
        <p:sp>
          <p:nvSpPr>
            <p:cNvPr id="7" name="矩形 6"/>
            <p:cNvSpPr/>
            <p:nvPr/>
          </p:nvSpPr>
          <p:spPr bwMode="auto">
            <a:xfrm>
              <a:off x="5493488" y="659219"/>
              <a:ext cx="517452" cy="198474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010940" y="659219"/>
              <a:ext cx="1031210" cy="198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7049239" y="659219"/>
              <a:ext cx="294314" cy="19847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7350641" y="659219"/>
              <a:ext cx="1593333" cy="19847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497662" y="1246013"/>
              <a:ext cx="294314" cy="19847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5787803" y="1241448"/>
              <a:ext cx="1031210" cy="198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826101" y="1234248"/>
              <a:ext cx="517452" cy="198474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350641" y="1236962"/>
              <a:ext cx="1593333" cy="19847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8" name="Text Box 8"/>
            <p:cNvSpPr txBox="1">
              <a:spLocks noChangeArrowheads="1"/>
            </p:cNvSpPr>
            <p:nvPr/>
          </p:nvSpPr>
          <p:spPr bwMode="auto">
            <a:xfrm>
              <a:off x="5035415" y="585602"/>
              <a:ext cx="298305" cy="38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028591" y="1143300"/>
              <a:ext cx="347297" cy="38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G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5599457" y="597050"/>
              <a:ext cx="2872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6321160" y="569120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S_ba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6042027" y="1122760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S_ba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7063382" y="585602"/>
              <a:ext cx="27603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5500175" y="1157162"/>
              <a:ext cx="27603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6988229" y="1180481"/>
              <a:ext cx="2872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7831030" y="585602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S_an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7831029" y="1157162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S_an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14891" y="5448811"/>
            <a:ext cx="35695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最优</a:t>
            </a:r>
            <a:r>
              <a:rPr lang="zh-CN" altLang="en-US" sz="1600" dirty="0" smtClean="0">
                <a:solidFill>
                  <a:srgbClr val="FF0000"/>
                </a:solidFill>
                <a:latin typeface="Arial" panose="020B0604020202020204" pitchFamily="34" charset="0"/>
              </a:rPr>
              <a:t>子结构</a:t>
            </a:r>
            <a:r>
              <a:rPr lang="zh-CN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O = {a} ∪ O’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，最优子结构要求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r>
              <a:rPr lang="zh-CN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必须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是剩余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n-1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个任务对应的子问题的最优解。反证法，假设存在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O’’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比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O’ 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平均完成时间更小，那由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O’’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所构成解集合比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更优，产生</a:t>
            </a:r>
            <a:r>
              <a:rPr lang="zh-CN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矛盾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49159" y="5348170"/>
            <a:ext cx="41923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zh-CN" altLang="zh-CN" dirty="0" smtClean="0"/>
              <a:t>因为</a:t>
            </a:r>
            <a:r>
              <a:rPr lang="en-US" altLang="zh-CN" dirty="0" err="1" smtClean="0"/>
              <a:t>p_a</a:t>
            </a:r>
            <a:r>
              <a:rPr lang="en-US" altLang="zh-CN" dirty="0"/>
              <a:t>&lt;=</a:t>
            </a:r>
            <a:r>
              <a:rPr lang="en-US" altLang="zh-CN" dirty="0" err="1" smtClean="0"/>
              <a:t>p_b</a:t>
            </a:r>
            <a:r>
              <a:rPr lang="zh-CN" altLang="zh-CN" dirty="0"/>
              <a:t>，交换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的顺序相当于让</a:t>
            </a:r>
            <a:r>
              <a:rPr lang="en-US" altLang="zh-CN" dirty="0"/>
              <a:t>a </a:t>
            </a:r>
            <a:r>
              <a:rPr lang="zh-CN" altLang="zh-CN" dirty="0"/>
              <a:t>以及</a:t>
            </a:r>
            <a:r>
              <a:rPr lang="en-US" altLang="zh-CN" dirty="0"/>
              <a:t>G</a:t>
            </a:r>
            <a:r>
              <a:rPr lang="zh-CN" altLang="zh-CN" dirty="0"/>
              <a:t>中</a:t>
            </a:r>
            <a:r>
              <a:rPr lang="en-US" altLang="zh-CN" dirty="0"/>
              <a:t>a 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之间所有任务的完成时间减少了</a:t>
            </a:r>
            <a:r>
              <a:rPr lang="en-US" altLang="zh-CN" dirty="0" err="1" smtClean="0"/>
              <a:t>p_b-p_a</a:t>
            </a:r>
            <a:r>
              <a:rPr lang="zh-CN" altLang="zh-CN" dirty="0"/>
              <a:t>，因为</a:t>
            </a:r>
            <a:r>
              <a:rPr lang="en-US" altLang="zh-CN" dirty="0"/>
              <a:t>O</a:t>
            </a:r>
            <a:r>
              <a:rPr lang="zh-CN" altLang="zh-CN" dirty="0"/>
              <a:t>中</a:t>
            </a:r>
            <a:r>
              <a:rPr lang="en-US" altLang="zh-CN" dirty="0"/>
              <a:t>a</a:t>
            </a:r>
            <a:r>
              <a:rPr lang="zh-CN" altLang="zh-CN" dirty="0"/>
              <a:t>之后的任务完成时间保持不变，所以</a:t>
            </a:r>
            <a:r>
              <a:rPr lang="en-US" altLang="zh-CN" dirty="0"/>
              <a:t>G</a:t>
            </a:r>
            <a:r>
              <a:rPr lang="zh-CN" altLang="zh-CN" dirty="0"/>
              <a:t>的平均完成时间小于或等于</a:t>
            </a:r>
            <a:r>
              <a:rPr lang="en-US" altLang="zh-CN" dirty="0"/>
              <a:t>O</a:t>
            </a:r>
            <a:r>
              <a:rPr lang="zh-CN" altLang="zh-CN" dirty="0"/>
              <a:t>的平均完成</a:t>
            </a:r>
            <a:r>
              <a:rPr lang="zh-CN" altLang="zh-CN" dirty="0" smtClean="0"/>
              <a:t>时间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V="1">
            <a:off x="7811386" y="4380614"/>
            <a:ext cx="246278" cy="10390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直接连接符 31"/>
          <p:cNvCxnSpPr/>
          <p:nvPr/>
        </p:nvCxnSpPr>
        <p:spPr bwMode="auto">
          <a:xfrm>
            <a:off x="0" y="534817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656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1926" y="1839752"/>
            <a:ext cx="7772400" cy="55129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答计算题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42" y="2449521"/>
            <a:ext cx="7572276" cy="44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21-22</a:t>
            </a:r>
            <a:r>
              <a:rPr lang="zh-CN" altLang="en-US" dirty="0" smtClean="0"/>
              <a:t>期末试题</a:t>
            </a:r>
            <a:endParaRPr lang="en-CA" altLang="en-US" dirty="0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A7682A4-6AB9-6744-8AD6-1FF02C161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6610" y="1898231"/>
            <a:ext cx="7772400" cy="55129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答计算题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5" y="2995645"/>
            <a:ext cx="6506400" cy="3572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20" y="945356"/>
            <a:ext cx="22860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习题</a:t>
            </a:r>
            <a:r>
              <a:rPr lang="en-US" altLang="zh-CN" dirty="0" smtClean="0"/>
              <a:t>-1.23,1.26</a:t>
            </a:r>
            <a:endParaRPr lang="en-CA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CN" sz="1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5" y="2153315"/>
            <a:ext cx="4621508" cy="431638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582534" y="2753564"/>
            <a:ext cx="3081614" cy="73356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19139" y="293568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所以不成立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85" y="4106665"/>
            <a:ext cx="6614115" cy="367451"/>
          </a:xfrm>
          <a:prstGeom prst="rect">
            <a:avLst/>
          </a:prstGeom>
        </p:spPr>
      </p:pic>
      <p:pic>
        <p:nvPicPr>
          <p:cNvPr id="158721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39" y="5079477"/>
            <a:ext cx="10795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1670456" y="4736793"/>
            <a:ext cx="2597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m=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logn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替换，即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n=2</a:t>
            </a:r>
            <a:r>
              <a:rPr lang="en-US" altLang="zh-CN" baseline="30000" dirty="0"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377562" y="5187535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所以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Ω (n)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1812973" y="5733664"/>
                <a:ext cx="2792752" cy="536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!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den>
                    </m:f>
                  </m:oMath>
                </a14:m>
                <a:r>
                  <a:rPr lang="en-US" altLang="zh-CN" dirty="0" smtClean="0">
                    <a:ea typeface="等线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-1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ea typeface="等线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73" y="5733664"/>
                <a:ext cx="2792752" cy="536622"/>
              </a:xfrm>
              <a:prstGeom prst="rect">
                <a:avLst/>
              </a:prstGeom>
              <a:blipFill>
                <a:blip r:embed="rId6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9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75BF87C-0649-274D-B932-39FBA3043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03977-53CE-8346-8CE1-9F95ED34BA9F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CN" sz="14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5896FE-AA7A-8049-A383-506107570E86}"/>
              </a:ext>
            </a:extLst>
          </p:cNvPr>
          <p:cNvSpPr txBox="1">
            <a:spLocks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课程内容</a:t>
            </a:r>
            <a:endParaRPr lang="zh-CN" altLang="en-US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77590"/>
              </p:ext>
            </p:extLst>
          </p:nvPr>
        </p:nvGraphicFramePr>
        <p:xfrm>
          <a:off x="209328" y="1317457"/>
          <a:ext cx="8771861" cy="3413760"/>
        </p:xfrm>
        <a:graphic>
          <a:graphicData uri="http://schemas.openxmlformats.org/drawingml/2006/table">
            <a:tbl>
              <a:tblPr firstRow="1" firstCol="1" bandRow="1"/>
              <a:tblGrid>
                <a:gridCol w="1961516">
                  <a:extLst>
                    <a:ext uri="{9D8B030D-6E8A-4147-A177-3AD203B41FA5}">
                      <a16:colId xmlns:a16="http://schemas.microsoft.com/office/drawing/2014/main" val="254585210"/>
                    </a:ext>
                  </a:extLst>
                </a:gridCol>
                <a:gridCol w="2371252">
                  <a:extLst>
                    <a:ext uri="{9D8B030D-6E8A-4147-A177-3AD203B41FA5}">
                      <a16:colId xmlns:a16="http://schemas.microsoft.com/office/drawing/2014/main" val="2109592849"/>
                    </a:ext>
                  </a:extLst>
                </a:gridCol>
                <a:gridCol w="3644974">
                  <a:extLst>
                    <a:ext uri="{9D8B030D-6E8A-4147-A177-3AD203B41FA5}">
                      <a16:colId xmlns:a16="http://schemas.microsoft.com/office/drawing/2014/main" val="9385490"/>
                    </a:ext>
                  </a:extLst>
                </a:gridCol>
                <a:gridCol w="794119">
                  <a:extLst>
                    <a:ext uri="{9D8B030D-6E8A-4147-A177-3AD203B41FA5}">
                      <a16:colId xmlns:a16="http://schemas.microsoft.com/office/drawing/2014/main" val="438009544"/>
                    </a:ext>
                  </a:extLst>
                </a:gridCol>
              </a:tblGrid>
              <a:tr h="9285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内容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要求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学时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110764"/>
                  </a:ext>
                </a:extLst>
              </a:tr>
              <a:tr h="87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知识单元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知识点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662530"/>
                  </a:ext>
                </a:extLst>
              </a:tr>
              <a:tr h="700391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递归与分治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递归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掌握递归的概念，通过递归的方式实现搜索、排序、整数划分等问题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掌握复杂度的递归求解方法，如代入法、递归式方法、主方法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95415"/>
                  </a:ext>
                </a:extLst>
              </a:tr>
              <a:tr h="3501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分治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掌握分治的基本方法（分解、解决、合并），分治复杂度分析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108709"/>
                  </a:ext>
                </a:extLst>
              </a:tr>
              <a:tr h="6128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分治应用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通过分治来解决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寻找中项和第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k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小元素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快速排序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大整数相乘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最大子数组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矩阵乘法等问题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481454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9745F096-5C8D-1E4D-8D43-4C9DAA27D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28" y="4895701"/>
            <a:ext cx="3421753" cy="148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60021"/>
                </a:solidFill>
                <a:effectLst/>
                <a:uLnTx/>
                <a:uFillTx/>
                <a:latin typeface="Arial" panose="020B0604020202020204" pitchFamily="34" charset="0"/>
              </a:rPr>
              <a:t>分</a:t>
            </a: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60021"/>
                </a:solidFill>
                <a:effectLst/>
                <a:uLnTx/>
                <a:uFillTx/>
                <a:latin typeface="Arial" panose="020B0604020202020204" pitchFamily="34" charset="0"/>
              </a:rPr>
              <a:t>治</a:t>
            </a:r>
            <a:endParaRPr kumimoji="1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A60021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lvl="1" eaLnBrk="1" hangingPunct="1">
              <a:buClr>
                <a:srgbClr val="FF0000"/>
              </a:buClr>
            </a:pPr>
            <a:r>
              <a:rPr lang="zh-CN" altLang="en-US" sz="1600" dirty="0" smtClean="0">
                <a:solidFill>
                  <a:srgbClr val="000000"/>
                </a:solidFill>
              </a:rPr>
              <a:t>通用问题，划分过程固定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>
              <a:buClr>
                <a:srgbClr val="FF0000"/>
              </a:buClr>
            </a:pPr>
            <a:r>
              <a:rPr lang="zh-CN" altLang="en-US" sz="1600" dirty="0">
                <a:solidFill>
                  <a:srgbClr val="000000"/>
                </a:solidFill>
              </a:rPr>
              <a:t>子</a:t>
            </a:r>
            <a:r>
              <a:rPr lang="zh-CN" altLang="en-US" sz="1600" dirty="0" smtClean="0">
                <a:solidFill>
                  <a:srgbClr val="000000"/>
                </a:solidFill>
              </a:rPr>
              <a:t>问题相互</a:t>
            </a:r>
            <a:r>
              <a:rPr lang="zh-CN" altLang="en-US" sz="1600" dirty="0" smtClean="0">
                <a:solidFill>
                  <a:srgbClr val="000000"/>
                </a:solidFill>
              </a:rPr>
              <a:t>独立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>
              <a:buClr>
                <a:srgbClr val="FF0000"/>
              </a:buClr>
            </a:pPr>
            <a:r>
              <a:rPr lang="zh-CN" altLang="en-US" sz="1600" dirty="0">
                <a:solidFill>
                  <a:srgbClr val="000000"/>
                </a:solidFill>
              </a:rPr>
              <a:t>步骤：分解、解决、合并</a:t>
            </a:r>
            <a:endParaRPr lang="en-US" altLang="zh-CN" sz="1600" dirty="0" smtClean="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57" y="4895701"/>
            <a:ext cx="5008895" cy="18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习题</a:t>
            </a:r>
            <a:r>
              <a:rPr lang="en-US" altLang="zh-CN" dirty="0" smtClean="0"/>
              <a:t>-1.31</a:t>
            </a:r>
            <a:endParaRPr lang="en-CA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7" y="2222204"/>
            <a:ext cx="5918350" cy="43380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23144" y="4143142"/>
            <a:ext cx="4720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行共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次循环，第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行和第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行合起来</a:t>
            </a:r>
            <a:r>
              <a:rPr lang="zh-CN" altLang="zh-CN" sz="1600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共</a:t>
            </a:r>
            <a:endParaRPr lang="en-US" altLang="zh-CN" sz="1600" kern="100" dirty="0" smtClean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600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600" kern="100" baseline="300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+2</a:t>
            </a:r>
            <a:r>
              <a:rPr lang="en-US" altLang="zh-CN" sz="1600" kern="100" baseline="300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+3</a:t>
            </a:r>
            <a:r>
              <a:rPr lang="en-US" altLang="zh-CN" sz="1600" kern="100" baseline="300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+…+log</a:t>
            </a:r>
            <a:r>
              <a:rPr lang="en-US" altLang="zh-CN" sz="1600" kern="100" baseline="300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=1/6logn(logn+1)(2logn+1)</a:t>
            </a:r>
            <a:r>
              <a:rPr lang="zh-CN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，所以总的循环次数</a:t>
            </a:r>
            <a:r>
              <a:rPr lang="zh-CN" altLang="zh-CN" sz="1600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endParaRPr lang="en-US" altLang="zh-CN" sz="1600" kern="100" dirty="0" smtClean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6*1/6logn(logn+1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)(2logn+1)= </a:t>
            </a:r>
            <a:r>
              <a:rPr lang="en-US" altLang="zh-CN" sz="1600" kern="100" dirty="0" err="1">
                <a:ea typeface="等线" panose="02010600030101010101" pitchFamily="2" charset="-122"/>
                <a:cs typeface="Times New Roman" panose="02020603050405020304" pitchFamily="18" charset="0"/>
              </a:rPr>
              <a:t>logn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(logn+1)(2logn+1); </a:t>
            </a:r>
            <a:endParaRPr lang="zh-CN" altLang="zh-CN" sz="1600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(b) Θ</a:t>
            </a:r>
            <a:r>
              <a:rPr lang="zh-CN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更合适 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(c) Θ(log</a:t>
            </a:r>
            <a:r>
              <a:rPr lang="en-US" altLang="zh-CN" sz="1600" kern="100" baseline="30000" dirty="0"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6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n)</a:t>
            </a:r>
            <a:endParaRPr lang="zh-CN" altLang="zh-CN" sz="16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7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习题</a:t>
            </a:r>
            <a:r>
              <a:rPr lang="en-US" altLang="zh-CN" dirty="0" smtClean="0"/>
              <a:t>-4.29</a:t>
            </a:r>
            <a:endParaRPr lang="en-CA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CN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1" y="1981284"/>
            <a:ext cx="8901887" cy="11175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15" y="3281724"/>
            <a:ext cx="5714280" cy="34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2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590" y="0"/>
            <a:ext cx="7793037" cy="754912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 smtClean="0"/>
              <a:t>习题</a:t>
            </a:r>
            <a:r>
              <a:rPr lang="en-US" altLang="zh-CN" dirty="0" smtClean="0"/>
              <a:t>-6.19</a:t>
            </a:r>
            <a:endParaRPr lang="en-CA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7" y="859022"/>
            <a:ext cx="8249117" cy="9872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" y="2303610"/>
            <a:ext cx="5507927" cy="43972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676" y="1950409"/>
            <a:ext cx="5153324" cy="151181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直接连接符 4"/>
          <p:cNvCxnSpPr/>
          <p:nvPr/>
        </p:nvCxnSpPr>
        <p:spPr bwMode="auto">
          <a:xfrm flipV="1">
            <a:off x="50590" y="1950409"/>
            <a:ext cx="9093410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矩形 9"/>
          <p:cNvSpPr/>
          <p:nvPr/>
        </p:nvSpPr>
        <p:spPr bwMode="auto">
          <a:xfrm>
            <a:off x="382772" y="4621619"/>
            <a:ext cx="3693042" cy="21265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704754" y="5887337"/>
            <a:ext cx="1286539" cy="2086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083982" y="6314134"/>
            <a:ext cx="2176130" cy="23552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1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习题</a:t>
            </a:r>
            <a:r>
              <a:rPr lang="en-US" altLang="zh-CN" dirty="0" smtClean="0"/>
              <a:t>-7.30</a:t>
            </a:r>
            <a:endParaRPr lang="en-CA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CN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8" y="1931145"/>
            <a:ext cx="5797181" cy="30206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61" y="5122031"/>
            <a:ext cx="6122435" cy="16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D146096-21F6-AD45-8788-020CBE2D6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习题</a:t>
            </a:r>
            <a:r>
              <a:rPr lang="en-US" altLang="zh-CN" dirty="0" smtClean="0"/>
              <a:t>-8.34</a:t>
            </a:r>
            <a:endParaRPr lang="en-CA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7366143-16D4-AD4B-947D-35D18F92A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C6C72-8B0D-D34D-BC86-A10E9B85AAC4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79" y="2139692"/>
            <a:ext cx="7455305" cy="19716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69" y="4517275"/>
            <a:ext cx="3555483" cy="11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最大团问题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790575" y="2032000"/>
            <a:ext cx="7772400" cy="3048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zh-CN" sz="2000" b="1" i="1" smtClean="0"/>
              <a:t>问题描述</a:t>
            </a:r>
            <a:endParaRPr lang="zh-CN" altLang="zh-CN" sz="20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smtClean="0"/>
              <a:t> </a:t>
            </a:r>
            <a:r>
              <a:rPr lang="en-US" altLang="zh-CN" sz="2000" smtClean="0"/>
              <a:t>    </a:t>
            </a:r>
            <a:r>
              <a:rPr lang="zh-CN" altLang="zh-CN" sz="2000" smtClean="0"/>
              <a:t>给定无向图</a:t>
            </a:r>
            <a:r>
              <a:rPr lang="en-US" altLang="zh-CN" sz="2000" smtClean="0"/>
              <a:t>G=(V, E)</a:t>
            </a:r>
            <a:r>
              <a:rPr lang="zh-CN" altLang="zh-CN" sz="2000" smtClean="0"/>
              <a:t>，其中</a:t>
            </a:r>
            <a:r>
              <a:rPr lang="en-US" altLang="zh-CN" sz="2000" smtClean="0"/>
              <a:t>V</a:t>
            </a:r>
            <a:r>
              <a:rPr lang="zh-CN" altLang="zh-CN" sz="2000" smtClean="0"/>
              <a:t>是非空集合，称为顶点集；</a:t>
            </a:r>
            <a:r>
              <a:rPr lang="en-US" altLang="zh-CN" sz="2000" smtClean="0"/>
              <a:t>E</a:t>
            </a:r>
            <a:r>
              <a:rPr lang="zh-CN" altLang="zh-CN" sz="2000" smtClean="0"/>
              <a:t>是</a:t>
            </a:r>
            <a:r>
              <a:rPr lang="en-US" altLang="zh-CN" sz="2000" smtClean="0"/>
              <a:t>V</a:t>
            </a:r>
            <a:r>
              <a:rPr lang="zh-CN" altLang="zh-CN" sz="2000" smtClean="0"/>
              <a:t>中元素构成的无序二元组的集合，称为边集，无向图中的边均是顶点的无序对，无序对常用圆括号</a:t>
            </a:r>
            <a:r>
              <a:rPr lang="en-US" altLang="zh-CN" sz="2000" smtClean="0"/>
              <a:t>“( )”</a:t>
            </a:r>
            <a:r>
              <a:rPr lang="zh-CN" altLang="zh-CN" sz="2000" smtClean="0"/>
              <a:t>表示。如果</a:t>
            </a:r>
            <a:r>
              <a:rPr lang="en-US" altLang="zh-CN" sz="2000" smtClean="0"/>
              <a:t>U∈V</a:t>
            </a:r>
            <a:r>
              <a:rPr lang="zh-CN" altLang="zh-CN" sz="2000" smtClean="0"/>
              <a:t>，且对任意两个顶点</a:t>
            </a:r>
            <a:r>
              <a:rPr lang="en-US" altLang="zh-CN" sz="2000" smtClean="0"/>
              <a:t>u</a:t>
            </a:r>
            <a:r>
              <a:rPr lang="zh-CN" altLang="zh-CN" sz="2000" smtClean="0"/>
              <a:t>，</a:t>
            </a:r>
            <a:r>
              <a:rPr lang="en-US" altLang="zh-CN" sz="2000" smtClean="0"/>
              <a:t>v∈U</a:t>
            </a:r>
            <a:r>
              <a:rPr lang="zh-CN" altLang="zh-CN" sz="2000" smtClean="0"/>
              <a:t>有</a:t>
            </a:r>
            <a:r>
              <a:rPr lang="en-US" altLang="zh-CN" sz="2000" smtClean="0"/>
              <a:t>(u, v)∈E</a:t>
            </a:r>
            <a:r>
              <a:rPr lang="zh-CN" altLang="zh-CN" sz="2000" smtClean="0"/>
              <a:t>，则称</a:t>
            </a:r>
            <a:r>
              <a:rPr lang="en-US" altLang="zh-CN" sz="2000" smtClean="0"/>
              <a:t>U</a:t>
            </a:r>
            <a:r>
              <a:rPr lang="zh-CN" altLang="zh-CN" sz="2000" smtClean="0"/>
              <a:t>是</a:t>
            </a:r>
            <a:r>
              <a:rPr lang="en-US" altLang="zh-CN" sz="2000" smtClean="0"/>
              <a:t>G</a:t>
            </a:r>
            <a:r>
              <a:rPr lang="zh-CN" altLang="zh-CN" sz="2000" smtClean="0"/>
              <a:t>的</a:t>
            </a:r>
            <a:r>
              <a:rPr lang="zh-CN" altLang="zh-CN" sz="2000" b="1" i="1" smtClean="0"/>
              <a:t>完全子图</a:t>
            </a:r>
            <a:r>
              <a:rPr lang="en-US" altLang="zh-CN" sz="2000" b="1" i="1" smtClean="0"/>
              <a:t>(</a:t>
            </a:r>
            <a:r>
              <a:rPr lang="zh-CN" altLang="zh-CN" sz="2000" b="1" i="1" smtClean="0"/>
              <a:t>完全图</a:t>
            </a:r>
            <a:r>
              <a:rPr lang="en-US" altLang="zh-CN" sz="2000" b="1" i="1" smtClean="0"/>
              <a:t>G</a:t>
            </a:r>
            <a:r>
              <a:rPr lang="zh-CN" altLang="zh-CN" sz="2000" b="1" i="1" smtClean="0"/>
              <a:t>就是指图</a:t>
            </a:r>
            <a:r>
              <a:rPr lang="en-US" altLang="zh-CN" sz="2000" b="1" i="1" smtClean="0"/>
              <a:t>G</a:t>
            </a:r>
            <a:r>
              <a:rPr lang="zh-CN" altLang="zh-CN" sz="2000" b="1" i="1" smtClean="0"/>
              <a:t>的每个顶点之间都有连边</a:t>
            </a:r>
            <a:r>
              <a:rPr lang="en-US" altLang="zh-CN" sz="2000" b="1" i="1" smtClean="0"/>
              <a:t>)</a:t>
            </a:r>
            <a:r>
              <a:rPr lang="zh-CN" altLang="zh-CN" sz="2000" smtClean="0"/>
              <a:t>。</a:t>
            </a:r>
            <a:r>
              <a:rPr lang="en-US" altLang="zh-CN" sz="2000" b="1" i="1" smtClean="0"/>
              <a:t>G</a:t>
            </a:r>
            <a:r>
              <a:rPr lang="zh-CN" altLang="zh-CN" sz="2000" b="1" i="1" smtClean="0"/>
              <a:t>的完全子图</a:t>
            </a:r>
            <a:r>
              <a:rPr lang="en-US" altLang="zh-CN" sz="2000" b="1" i="1" smtClean="0"/>
              <a:t>U</a:t>
            </a:r>
            <a:r>
              <a:rPr lang="zh-CN" altLang="zh-CN" sz="2000" b="1" i="1" smtClean="0"/>
              <a:t>是</a:t>
            </a:r>
            <a:r>
              <a:rPr lang="en-US" altLang="zh-CN" sz="2000" b="1" i="1" smtClean="0"/>
              <a:t>G</a:t>
            </a:r>
            <a:r>
              <a:rPr lang="zh-CN" altLang="zh-CN" sz="2000" b="1" i="1" smtClean="0"/>
              <a:t>的团当且仅当</a:t>
            </a:r>
            <a:r>
              <a:rPr lang="en-US" altLang="zh-CN" sz="2000" b="1" i="1" smtClean="0"/>
              <a:t>U</a:t>
            </a:r>
            <a:r>
              <a:rPr lang="zh-CN" altLang="zh-CN" sz="2000" b="1" i="1" smtClean="0"/>
              <a:t>不包含在</a:t>
            </a:r>
            <a:r>
              <a:rPr lang="en-US" altLang="zh-CN" sz="2000" b="1" i="1" smtClean="0"/>
              <a:t>G</a:t>
            </a:r>
            <a:r>
              <a:rPr lang="zh-CN" altLang="zh-CN" sz="2000" b="1" i="1" smtClean="0"/>
              <a:t>的更大的完全子图中</a:t>
            </a:r>
            <a:r>
              <a:rPr lang="zh-CN" altLang="zh-CN" sz="2000" smtClean="0"/>
              <a:t>。</a:t>
            </a:r>
            <a:r>
              <a:rPr lang="en-US" altLang="zh-CN" sz="2000" smtClean="0"/>
              <a:t>G</a:t>
            </a:r>
            <a:r>
              <a:rPr lang="zh-CN" altLang="zh-CN" sz="2000" smtClean="0"/>
              <a:t>的最大团是指</a:t>
            </a:r>
            <a:r>
              <a:rPr lang="en-US" altLang="zh-CN" sz="2000" smtClean="0"/>
              <a:t>G</a:t>
            </a:r>
            <a:r>
              <a:rPr lang="zh-CN" altLang="zh-CN" sz="2000" smtClean="0"/>
              <a:t>中所含</a:t>
            </a:r>
            <a:r>
              <a:rPr lang="zh-CN" altLang="zh-CN" sz="2000" b="1" i="1" smtClean="0"/>
              <a:t>顶点数最多的</a:t>
            </a:r>
            <a:r>
              <a:rPr lang="zh-CN" altLang="en-US" sz="2000" b="1" i="1" smtClean="0"/>
              <a:t>团</a:t>
            </a:r>
            <a:r>
              <a:rPr lang="zh-CN" altLang="zh-CN" sz="2000" smtClean="0"/>
              <a:t>。</a:t>
            </a:r>
            <a:endParaRPr lang="en-US" altLang="zh-CN" sz="2000" smtClean="0"/>
          </a:p>
          <a:p>
            <a:pPr eaLnBrk="1" hangingPunct="1">
              <a:lnSpc>
                <a:spcPct val="80000"/>
              </a:lnSpc>
            </a:pPr>
            <a:r>
              <a:rPr lang="zh-CN" altLang="en-US" sz="2000" smtClean="0"/>
              <a:t>集</a:t>
            </a:r>
            <a:r>
              <a:rPr lang="en-US" altLang="zh-CN" sz="2000" smtClean="0"/>
              <a:t>{1</a:t>
            </a:r>
            <a:r>
              <a:rPr lang="zh-CN" altLang="en-US" sz="2000" smtClean="0"/>
              <a:t>，</a:t>
            </a:r>
            <a:r>
              <a:rPr lang="en-US" altLang="zh-CN" sz="2000" smtClean="0"/>
              <a:t>2}</a:t>
            </a:r>
            <a:r>
              <a:rPr lang="zh-CN" altLang="en-US" sz="2000" smtClean="0"/>
              <a:t>是</a:t>
            </a:r>
            <a:r>
              <a:rPr lang="en-US" altLang="zh-CN" sz="2000" smtClean="0"/>
              <a:t>G</a:t>
            </a:r>
            <a:r>
              <a:rPr lang="zh-CN" altLang="en-US" sz="2000" smtClean="0"/>
              <a:t>大小为</a:t>
            </a:r>
            <a:r>
              <a:rPr lang="en-US" altLang="zh-CN" sz="2000" smtClean="0"/>
              <a:t>2</a:t>
            </a:r>
            <a:r>
              <a:rPr lang="zh-CN" altLang="en-US" sz="2000" smtClean="0"/>
              <a:t>的完全子图，这个完全子图不是团，因为它被更大完全子图</a:t>
            </a:r>
            <a:r>
              <a:rPr lang="en-US" altLang="zh-CN" sz="2000" smtClean="0"/>
              <a:t>{1</a:t>
            </a:r>
            <a:r>
              <a:rPr lang="zh-CN" altLang="en-US" sz="2000" smtClean="0"/>
              <a:t>，</a:t>
            </a:r>
            <a:r>
              <a:rPr lang="en-US" altLang="zh-CN" sz="2000" smtClean="0"/>
              <a:t>2</a:t>
            </a:r>
            <a:r>
              <a:rPr lang="zh-CN" altLang="en-US" sz="2000" smtClean="0"/>
              <a:t>，</a:t>
            </a:r>
            <a:r>
              <a:rPr lang="en-US" altLang="zh-CN" sz="2000" smtClean="0"/>
              <a:t>5}</a:t>
            </a:r>
            <a:r>
              <a:rPr lang="zh-CN" altLang="en-US" sz="2000" smtClean="0"/>
              <a:t>包含，</a:t>
            </a:r>
            <a:r>
              <a:rPr lang="en-US" altLang="zh-CN" sz="2000" smtClean="0"/>
              <a:t>{1</a:t>
            </a:r>
            <a:r>
              <a:rPr lang="zh-CN" altLang="en-US" sz="2000" smtClean="0"/>
              <a:t>，</a:t>
            </a:r>
            <a:r>
              <a:rPr lang="en-US" altLang="zh-CN" sz="2000" smtClean="0"/>
              <a:t>2</a:t>
            </a:r>
            <a:r>
              <a:rPr lang="zh-CN" altLang="en-US" sz="2000" smtClean="0"/>
              <a:t>，</a:t>
            </a:r>
            <a:r>
              <a:rPr lang="en-US" altLang="zh-CN" sz="2000" smtClean="0"/>
              <a:t>5}</a:t>
            </a:r>
            <a:r>
              <a:rPr lang="zh-CN" altLang="en-US" sz="2000" smtClean="0"/>
              <a:t>是</a:t>
            </a:r>
            <a:r>
              <a:rPr lang="en-US" altLang="zh-CN" sz="2000" smtClean="0"/>
              <a:t>G</a:t>
            </a:r>
            <a:r>
              <a:rPr lang="zh-CN" altLang="en-US" sz="2000" smtClean="0"/>
              <a:t>的最大团，</a:t>
            </a:r>
            <a:r>
              <a:rPr lang="en-US" altLang="zh-CN" sz="2000" smtClean="0"/>
              <a:t>{1</a:t>
            </a:r>
            <a:r>
              <a:rPr lang="zh-CN" altLang="en-US" sz="2000" smtClean="0"/>
              <a:t>，</a:t>
            </a:r>
            <a:r>
              <a:rPr lang="en-US" altLang="zh-CN" sz="2000" smtClean="0"/>
              <a:t>4</a:t>
            </a:r>
            <a:r>
              <a:rPr lang="zh-CN" altLang="en-US" sz="2000" smtClean="0"/>
              <a:t>，</a:t>
            </a:r>
            <a:r>
              <a:rPr lang="en-US" altLang="zh-CN" sz="2000" smtClean="0"/>
              <a:t>5}</a:t>
            </a:r>
            <a:r>
              <a:rPr lang="zh-CN" altLang="en-US" sz="2000" smtClean="0"/>
              <a:t>和</a:t>
            </a:r>
            <a:r>
              <a:rPr lang="en-US" altLang="zh-CN" sz="2000" smtClean="0"/>
              <a:t>{2</a:t>
            </a:r>
            <a:r>
              <a:rPr lang="zh-CN" altLang="en-US" sz="2000" smtClean="0"/>
              <a:t>，</a:t>
            </a:r>
            <a:r>
              <a:rPr lang="en-US" altLang="zh-CN" sz="2000" smtClean="0"/>
              <a:t>3</a:t>
            </a:r>
            <a:r>
              <a:rPr lang="zh-CN" altLang="en-US" sz="2000" smtClean="0"/>
              <a:t>，</a:t>
            </a:r>
            <a:r>
              <a:rPr lang="en-US" altLang="zh-CN" sz="2000" smtClean="0"/>
              <a:t>5}</a:t>
            </a:r>
            <a:r>
              <a:rPr lang="zh-CN" altLang="en-US" sz="2000" smtClean="0"/>
              <a:t>也是最大团</a:t>
            </a:r>
          </a:p>
        </p:txBody>
      </p:sp>
      <p:sp>
        <p:nvSpPr>
          <p:cNvPr id="61444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D8E8BD-2A29-4089-84B1-DCD39F760EC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144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5194300"/>
            <a:ext cx="27559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8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最大团问题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588963" y="2032000"/>
            <a:ext cx="7772400" cy="29670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200" smtClean="0"/>
              <a:t>独立集</a:t>
            </a:r>
            <a:endParaRPr lang="en-US" altLang="zh-CN" sz="2200" smtClean="0"/>
          </a:p>
          <a:p>
            <a:pPr lvl="1" eaLnBrk="1" hangingPunct="1">
              <a:lnSpc>
                <a:spcPct val="80000"/>
              </a:lnSpc>
            </a:pPr>
            <a:r>
              <a:rPr lang="zh-CN" altLang="zh-CN" sz="2000" smtClean="0"/>
              <a:t>如果</a:t>
            </a:r>
            <a:r>
              <a:rPr lang="en-US" altLang="zh-CN" sz="2000" smtClean="0"/>
              <a:t>U∈V</a:t>
            </a:r>
            <a:r>
              <a:rPr lang="zh-CN" altLang="zh-CN" sz="2000" smtClean="0"/>
              <a:t>且对任意</a:t>
            </a:r>
            <a:r>
              <a:rPr lang="en-US" altLang="zh-CN" sz="2000" smtClean="0"/>
              <a:t>u</a:t>
            </a:r>
            <a:r>
              <a:rPr lang="zh-CN" altLang="zh-CN" sz="2000" smtClean="0"/>
              <a:t>，</a:t>
            </a:r>
            <a:r>
              <a:rPr lang="en-US" altLang="zh-CN" sz="2000" smtClean="0"/>
              <a:t>v∈U</a:t>
            </a:r>
            <a:r>
              <a:rPr lang="zh-CN" altLang="zh-CN" sz="2000" smtClean="0"/>
              <a:t>有</a:t>
            </a:r>
            <a:r>
              <a:rPr lang="en-US" altLang="zh-CN" sz="2000" smtClean="0"/>
              <a:t>(u, v)</a:t>
            </a:r>
            <a:r>
              <a:rPr lang="zh-CN" altLang="zh-CN" sz="2000" smtClean="0"/>
              <a:t>不属于</a:t>
            </a:r>
            <a:r>
              <a:rPr lang="en-US" altLang="zh-CN" sz="2000" smtClean="0"/>
              <a:t>E</a:t>
            </a:r>
            <a:r>
              <a:rPr lang="zh-CN" altLang="zh-CN" sz="2000" smtClean="0"/>
              <a:t>，则称</a:t>
            </a:r>
            <a:r>
              <a:rPr lang="en-US" altLang="zh-CN" sz="2000" smtClean="0"/>
              <a:t>U</a:t>
            </a:r>
            <a:r>
              <a:rPr lang="zh-CN" altLang="zh-CN" sz="2000" smtClean="0"/>
              <a:t>是</a:t>
            </a:r>
            <a:r>
              <a:rPr lang="en-US" altLang="zh-CN" sz="2000" smtClean="0"/>
              <a:t>G</a:t>
            </a:r>
            <a:r>
              <a:rPr lang="zh-CN" altLang="zh-CN" sz="2000" smtClean="0"/>
              <a:t>的</a:t>
            </a:r>
            <a:r>
              <a:rPr lang="zh-CN" altLang="zh-CN" sz="2000" b="1" i="1" smtClean="0"/>
              <a:t>空子图</a:t>
            </a:r>
            <a:r>
              <a:rPr lang="zh-CN" altLang="zh-CN" sz="2000" smtClean="0"/>
              <a:t>。</a:t>
            </a:r>
            <a:r>
              <a:rPr lang="en-US" altLang="zh-CN" sz="2000" smtClean="0"/>
              <a:t>G</a:t>
            </a:r>
            <a:r>
              <a:rPr lang="zh-CN" altLang="zh-CN" sz="2000" smtClean="0"/>
              <a:t>的空子图</a:t>
            </a:r>
            <a:r>
              <a:rPr lang="en-US" altLang="zh-CN" sz="2000" smtClean="0"/>
              <a:t>U</a:t>
            </a:r>
            <a:r>
              <a:rPr lang="zh-CN" altLang="zh-CN" sz="2000" smtClean="0"/>
              <a:t>是</a:t>
            </a:r>
            <a:r>
              <a:rPr lang="en-US" altLang="zh-CN" sz="2000" smtClean="0"/>
              <a:t>G</a:t>
            </a:r>
            <a:r>
              <a:rPr lang="zh-CN" altLang="zh-CN" sz="2000" smtClean="0"/>
              <a:t>的独立集当且仅当</a:t>
            </a:r>
            <a:r>
              <a:rPr lang="en-US" altLang="zh-CN" sz="2000" smtClean="0"/>
              <a:t>U</a:t>
            </a:r>
            <a:r>
              <a:rPr lang="zh-CN" altLang="zh-CN" sz="2000" smtClean="0"/>
              <a:t>不包含在</a:t>
            </a:r>
            <a:r>
              <a:rPr lang="en-US" altLang="zh-CN" sz="2000" smtClean="0"/>
              <a:t>G</a:t>
            </a:r>
            <a:r>
              <a:rPr lang="zh-CN" altLang="zh-CN" sz="2000" smtClean="0"/>
              <a:t>的更大的空子图中。</a:t>
            </a:r>
            <a:r>
              <a:rPr lang="en-US" altLang="zh-CN" sz="2000" smtClean="0"/>
              <a:t>G</a:t>
            </a:r>
            <a:r>
              <a:rPr lang="zh-CN" altLang="zh-CN" sz="2000" smtClean="0"/>
              <a:t>的最大独立集是</a:t>
            </a:r>
            <a:r>
              <a:rPr lang="en-US" altLang="zh-CN" sz="2000" smtClean="0"/>
              <a:t>G</a:t>
            </a:r>
            <a:r>
              <a:rPr lang="zh-CN" altLang="zh-CN" sz="2000" smtClean="0"/>
              <a:t>中所含</a:t>
            </a:r>
            <a:r>
              <a:rPr lang="zh-CN" altLang="zh-CN" sz="2000" b="1" i="1" smtClean="0"/>
              <a:t>顶点数最多的独立集</a:t>
            </a:r>
            <a:r>
              <a:rPr lang="zh-CN" altLang="zh-CN" sz="2000" smtClean="0"/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200" smtClean="0"/>
              <a:t>补图</a:t>
            </a:r>
            <a:endParaRPr lang="en-US" altLang="zh-CN" sz="2200" smtClean="0"/>
          </a:p>
          <a:p>
            <a:pPr lvl="1" eaLnBrk="1" hangingPunct="1">
              <a:lnSpc>
                <a:spcPct val="80000"/>
              </a:lnSpc>
            </a:pPr>
            <a:r>
              <a:rPr lang="zh-CN" altLang="zh-CN" sz="2000" smtClean="0"/>
              <a:t>对于任一无向图</a:t>
            </a:r>
            <a:r>
              <a:rPr lang="en-US" altLang="zh-CN" sz="2000" smtClean="0"/>
              <a:t>G=(V, E)</a:t>
            </a:r>
            <a:r>
              <a:rPr lang="zh-CN" altLang="zh-CN" sz="2000" smtClean="0"/>
              <a:t>，其补图</a:t>
            </a:r>
            <a:r>
              <a:rPr lang="en-US" altLang="zh-CN" sz="2000" smtClean="0"/>
              <a:t>G‘=(V’, E‘)</a:t>
            </a:r>
            <a:r>
              <a:rPr lang="zh-CN" altLang="zh-CN" sz="2000" smtClean="0"/>
              <a:t>定义为：</a:t>
            </a:r>
            <a:r>
              <a:rPr lang="en-US" altLang="zh-CN" sz="2000" smtClean="0"/>
              <a:t>V’=V</a:t>
            </a:r>
            <a:r>
              <a:rPr lang="zh-CN" altLang="zh-CN" sz="2000" smtClean="0"/>
              <a:t>，且</a:t>
            </a:r>
            <a:r>
              <a:rPr lang="en-US" altLang="zh-CN" sz="2000" smtClean="0"/>
              <a:t>(u, v)∈E‘</a:t>
            </a:r>
            <a:r>
              <a:rPr lang="zh-CN" altLang="zh-CN" sz="2000" smtClean="0"/>
              <a:t>当且仅当</a:t>
            </a:r>
            <a:r>
              <a:rPr lang="en-US" altLang="zh-CN" sz="2000" smtClean="0"/>
              <a:t>(u, v)</a:t>
            </a:r>
            <a:r>
              <a:rPr lang="zh-CN" altLang="en-US" sz="2000" smtClean="0"/>
              <a:t>不</a:t>
            </a:r>
            <a:r>
              <a:rPr lang="en-US" altLang="zh-CN" sz="2000" smtClean="0"/>
              <a:t>∈E</a:t>
            </a:r>
            <a:r>
              <a:rPr lang="zh-CN" altLang="zh-CN" sz="2000" smtClean="0"/>
              <a:t>。</a:t>
            </a:r>
            <a:endParaRPr lang="en-US" altLang="zh-CN" sz="2000" smtClean="0"/>
          </a:p>
          <a:p>
            <a:pPr eaLnBrk="1" hangingPunct="1">
              <a:lnSpc>
                <a:spcPct val="80000"/>
              </a:lnSpc>
            </a:pPr>
            <a:r>
              <a:rPr lang="zh-CN" altLang="zh-CN" sz="2200" smtClean="0"/>
              <a:t>如果</a:t>
            </a:r>
            <a:r>
              <a:rPr lang="en-US" altLang="zh-CN" sz="2200" smtClean="0"/>
              <a:t>U</a:t>
            </a:r>
            <a:r>
              <a:rPr lang="zh-CN" altLang="zh-CN" sz="2200" smtClean="0"/>
              <a:t>是</a:t>
            </a:r>
            <a:r>
              <a:rPr lang="en-US" altLang="zh-CN" sz="2200" smtClean="0"/>
              <a:t>G</a:t>
            </a:r>
            <a:r>
              <a:rPr lang="zh-CN" altLang="zh-CN" sz="2200" smtClean="0"/>
              <a:t>的完全子图，则它也是</a:t>
            </a:r>
            <a:r>
              <a:rPr lang="en-US" altLang="zh-CN" sz="2200" smtClean="0"/>
              <a:t>G'</a:t>
            </a:r>
            <a:r>
              <a:rPr lang="zh-CN" altLang="zh-CN" sz="2200" smtClean="0"/>
              <a:t>的空子图，反之亦然。因此，</a:t>
            </a:r>
            <a:r>
              <a:rPr lang="en-US" altLang="zh-CN" sz="2200" b="1" i="1" smtClean="0"/>
              <a:t>G</a:t>
            </a:r>
            <a:r>
              <a:rPr lang="zh-CN" altLang="zh-CN" sz="2200" b="1" i="1" smtClean="0"/>
              <a:t>的团与</a:t>
            </a:r>
            <a:r>
              <a:rPr lang="en-US" altLang="zh-CN" sz="2200" b="1" i="1" smtClean="0"/>
              <a:t>G'</a:t>
            </a:r>
            <a:r>
              <a:rPr lang="zh-CN" altLang="zh-CN" sz="2200" b="1" i="1" smtClean="0"/>
              <a:t>的独立集之间存在一一对应的关系</a:t>
            </a:r>
            <a:r>
              <a:rPr lang="zh-CN" altLang="zh-CN" sz="2200" smtClean="0"/>
              <a:t>。特殊地，</a:t>
            </a:r>
            <a:r>
              <a:rPr lang="en-US" altLang="zh-CN" sz="2200" smtClean="0"/>
              <a:t>U</a:t>
            </a:r>
            <a:r>
              <a:rPr lang="zh-CN" altLang="zh-CN" sz="2200" smtClean="0"/>
              <a:t>是</a:t>
            </a:r>
            <a:r>
              <a:rPr lang="en-US" altLang="zh-CN" sz="2200" smtClean="0"/>
              <a:t>G</a:t>
            </a:r>
            <a:r>
              <a:rPr lang="zh-CN" altLang="zh-CN" sz="2200" smtClean="0"/>
              <a:t>的最大团当且仅当</a:t>
            </a:r>
            <a:r>
              <a:rPr lang="en-US" altLang="zh-CN" sz="2200" smtClean="0"/>
              <a:t>U</a:t>
            </a:r>
            <a:r>
              <a:rPr lang="zh-CN" altLang="zh-CN" sz="2200" smtClean="0"/>
              <a:t>是</a:t>
            </a:r>
            <a:r>
              <a:rPr lang="en-US" altLang="zh-CN" sz="2200" smtClean="0"/>
              <a:t>G'</a:t>
            </a:r>
            <a:r>
              <a:rPr lang="zh-CN" altLang="zh-CN" sz="2200" smtClean="0"/>
              <a:t>的最大独立集。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200" smtClean="0"/>
          </a:p>
        </p:txBody>
      </p:sp>
      <p:sp>
        <p:nvSpPr>
          <p:cNvPr id="63492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F64EB-7C78-4EEB-AF6D-9834774E92EA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349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5122863"/>
            <a:ext cx="2527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099050"/>
            <a:ext cx="27559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8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最大团问题</a:t>
            </a:r>
            <a:r>
              <a:rPr lang="zh-CN" altLang="en-US" smtClean="0"/>
              <a:t>：算法设计</a:t>
            </a:r>
          </a:p>
        </p:txBody>
      </p:sp>
      <p:sp>
        <p:nvSpPr>
          <p:cNvPr id="64515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235C0D-B34F-4D18-B690-CB18797F340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451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8388"/>
            <a:ext cx="91440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6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最大团问题</a:t>
            </a:r>
            <a:r>
              <a:rPr lang="zh-CN" altLang="en-US" smtClean="0"/>
              <a:t>：示例说明</a:t>
            </a:r>
          </a:p>
        </p:txBody>
      </p:sp>
      <p:sp>
        <p:nvSpPr>
          <p:cNvPr id="65539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32D174-CD9B-412B-B6F8-56D72A389861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554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4350"/>
            <a:ext cx="91440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8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判断顶点是否可入团</a:t>
            </a:r>
          </a:p>
        </p:txBody>
      </p:sp>
      <p:sp>
        <p:nvSpPr>
          <p:cNvPr id="133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为了判断当前顶点加入团之后是否仍是一个团，只需要考虑该顶点和团中顶点是否都有连接。代码如下：</a:t>
            </a:r>
            <a:endParaRPr lang="en-US" altLang="zh-CN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for(j=1;j&lt;i;j++)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    if(x[j]&amp;&amp;a[i][j]==0) {ok=0;break;}</a:t>
            </a:r>
          </a:p>
        </p:txBody>
      </p:sp>
      <p:sp>
        <p:nvSpPr>
          <p:cNvPr id="74755" name="文本框 1"/>
          <p:cNvSpPr txBox="1">
            <a:spLocks noChangeArrowheads="1"/>
          </p:cNvSpPr>
          <p:nvPr/>
        </p:nvSpPr>
        <p:spPr bwMode="auto">
          <a:xfrm>
            <a:off x="1216025" y="5499100"/>
            <a:ext cx="6511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表示当前节点，</a:t>
            </a:r>
            <a:r>
              <a:rPr kumimoji="1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kumimoji="1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遍历已经加入的节点</a:t>
            </a:r>
            <a:r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，其中已经加入的节点</a:t>
            </a:r>
            <a:endParaRPr kumimoji="1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x[j]==1</a:t>
            </a:r>
            <a:r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，表示已经加入</a:t>
            </a:r>
          </a:p>
        </p:txBody>
      </p:sp>
    </p:spTree>
    <p:extLst>
      <p:ext uri="{BB962C8B-B14F-4D97-AF65-F5344CB8AC3E}">
        <p14:creationId xmlns:p14="http://schemas.microsoft.com/office/powerpoint/2010/main" val="29169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75BF87C-0649-274D-B932-39FBA3043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03977-53CE-8346-8CE1-9F95ED34BA9F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CN" sz="14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5896FE-AA7A-8049-A383-506107570E86}"/>
              </a:ext>
            </a:extLst>
          </p:cNvPr>
          <p:cNvSpPr txBox="1">
            <a:spLocks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课程内容</a:t>
            </a:r>
            <a:endParaRPr lang="zh-CN" altLang="en-US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32042"/>
              </p:ext>
            </p:extLst>
          </p:nvPr>
        </p:nvGraphicFramePr>
        <p:xfrm>
          <a:off x="427295" y="1767906"/>
          <a:ext cx="8771861" cy="2570244"/>
        </p:xfrm>
        <a:graphic>
          <a:graphicData uri="http://schemas.openxmlformats.org/drawingml/2006/table">
            <a:tbl>
              <a:tblPr firstRow="1" firstCol="1" bandRow="1"/>
              <a:tblGrid>
                <a:gridCol w="1961516">
                  <a:extLst>
                    <a:ext uri="{9D8B030D-6E8A-4147-A177-3AD203B41FA5}">
                      <a16:colId xmlns:a16="http://schemas.microsoft.com/office/drawing/2014/main" val="254585210"/>
                    </a:ext>
                  </a:extLst>
                </a:gridCol>
                <a:gridCol w="2371252">
                  <a:extLst>
                    <a:ext uri="{9D8B030D-6E8A-4147-A177-3AD203B41FA5}">
                      <a16:colId xmlns:a16="http://schemas.microsoft.com/office/drawing/2014/main" val="2109592849"/>
                    </a:ext>
                  </a:extLst>
                </a:gridCol>
                <a:gridCol w="3644974">
                  <a:extLst>
                    <a:ext uri="{9D8B030D-6E8A-4147-A177-3AD203B41FA5}">
                      <a16:colId xmlns:a16="http://schemas.microsoft.com/office/drawing/2014/main" val="9385490"/>
                    </a:ext>
                  </a:extLst>
                </a:gridCol>
                <a:gridCol w="794119">
                  <a:extLst>
                    <a:ext uri="{9D8B030D-6E8A-4147-A177-3AD203B41FA5}">
                      <a16:colId xmlns:a16="http://schemas.microsoft.com/office/drawing/2014/main" val="438009544"/>
                    </a:ext>
                  </a:extLst>
                </a:gridCol>
              </a:tblGrid>
              <a:tr h="9285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内容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要求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学时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110764"/>
                  </a:ext>
                </a:extLst>
              </a:tr>
              <a:tr h="87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知识单元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知识点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662530"/>
                  </a:ext>
                </a:extLst>
              </a:tr>
              <a:tr h="375684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动态规划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动态规划基础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理解动态规划原理，基本步骤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853076"/>
                  </a:ext>
                </a:extLst>
              </a:tr>
              <a:tr h="700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动态规划具体应用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通过动态规划解决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矩阵连乘问题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最长公共子序列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最大子数组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0-1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背包问题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所有点对最短路径问题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二叉搜索树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401317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9745F096-5C8D-1E4D-8D43-4C9DAA27D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4" y="4534853"/>
            <a:ext cx="4500895" cy="207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lang="zh-CN" altLang="en-US" sz="1600" dirty="0" smtClean="0">
                <a:solidFill>
                  <a:srgbClr val="A60021"/>
                </a:solidFill>
                <a:latin typeface="Arial" panose="020B0604020202020204" pitchFamily="34" charset="0"/>
              </a:rPr>
              <a:t>动态规划</a:t>
            </a:r>
            <a:endParaRPr kumimoji="1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A60021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lvl="1" eaLnBrk="1" hangingPunct="1">
              <a:buClr>
                <a:srgbClr val="FF0000"/>
              </a:buClr>
            </a:pPr>
            <a:r>
              <a:rPr lang="zh-CN" altLang="en-US" sz="1600" dirty="0" smtClean="0">
                <a:solidFill>
                  <a:srgbClr val="000000"/>
                </a:solidFill>
              </a:rPr>
              <a:t>优化</a:t>
            </a:r>
            <a:r>
              <a:rPr lang="zh-CN" altLang="en-US" sz="1600" dirty="0">
                <a:solidFill>
                  <a:srgbClr val="000000"/>
                </a:solidFill>
              </a:rPr>
              <a:t>问题</a:t>
            </a:r>
            <a:r>
              <a:rPr lang="zh-CN" altLang="en-US" sz="1600" dirty="0" smtClean="0">
                <a:solidFill>
                  <a:srgbClr val="000000"/>
                </a:solidFill>
              </a:rPr>
              <a:t>，最优划分不知道，考虑原问题的所有子问题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>
              <a:buClr>
                <a:srgbClr val="FF0000"/>
              </a:buClr>
            </a:pPr>
            <a:r>
              <a:rPr lang="zh-CN" altLang="en-US" sz="1600" dirty="0" smtClean="0">
                <a:solidFill>
                  <a:srgbClr val="000000"/>
                </a:solidFill>
              </a:rPr>
              <a:t>最</a:t>
            </a:r>
            <a:r>
              <a:rPr lang="zh-CN" altLang="en-US" sz="1600" dirty="0">
                <a:solidFill>
                  <a:srgbClr val="000000"/>
                </a:solidFill>
              </a:rPr>
              <a:t>优</a:t>
            </a:r>
            <a:r>
              <a:rPr lang="zh-CN" altLang="en-US" sz="1600" dirty="0" smtClean="0">
                <a:solidFill>
                  <a:srgbClr val="000000"/>
                </a:solidFill>
              </a:rPr>
              <a:t>子结构：正确性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>
              <a:buClr>
                <a:srgbClr val="FF0000"/>
              </a:buClr>
            </a:pPr>
            <a:r>
              <a:rPr lang="zh-CN" altLang="en-US" sz="1600" dirty="0" smtClean="0">
                <a:solidFill>
                  <a:srgbClr val="000000"/>
                </a:solidFill>
              </a:rPr>
              <a:t>子问题重叠：高效</a:t>
            </a:r>
            <a:r>
              <a:rPr lang="zh-CN" altLang="en-US" sz="1600" dirty="0" smtClean="0">
                <a:solidFill>
                  <a:srgbClr val="000000"/>
                </a:solidFill>
              </a:rPr>
              <a:t>性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>
              <a:buClr>
                <a:srgbClr val="FF0000"/>
              </a:buClr>
            </a:pPr>
            <a:r>
              <a:rPr lang="zh-CN" altLang="en-US" sz="1600" dirty="0" smtClean="0">
                <a:solidFill>
                  <a:srgbClr val="000000"/>
                </a:solidFill>
              </a:rPr>
              <a:t>步骤：分析最优解的结构，</a:t>
            </a:r>
            <a:r>
              <a:rPr lang="zh-CN" altLang="en-US" sz="1600" dirty="0" smtClean="0"/>
              <a:t>建立递归方程</a:t>
            </a:r>
            <a:r>
              <a:rPr lang="zh-CN" altLang="en-US" sz="1600" dirty="0" smtClean="0">
                <a:solidFill>
                  <a:srgbClr val="000000"/>
                </a:solidFill>
              </a:rPr>
              <a:t>，自底向上</a:t>
            </a:r>
            <a:r>
              <a:rPr lang="zh-CN" altLang="en-US" sz="1600" dirty="0">
                <a:solidFill>
                  <a:srgbClr val="000000"/>
                </a:solidFill>
              </a:rPr>
              <a:t>计算最优值，构造</a:t>
            </a:r>
            <a:r>
              <a:rPr lang="zh-CN" altLang="en-US" sz="1600" dirty="0" smtClean="0">
                <a:solidFill>
                  <a:srgbClr val="000000"/>
                </a:solidFill>
              </a:rPr>
              <a:t>最优解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28" y="4615155"/>
            <a:ext cx="3803741" cy="2083941"/>
          </a:xfrm>
          <a:prstGeom prst="rect">
            <a:avLst/>
          </a:prstGeom>
        </p:spPr>
      </p:pic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4688957" y="4613413"/>
            <a:ext cx="174038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分治</a:t>
            </a:r>
            <a:r>
              <a:rPr kumimoji="0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+</a:t>
            </a:r>
            <a:r>
              <a:rPr kumimoji="0"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消除冗余</a:t>
            </a:r>
            <a:endParaRPr kumimoji="0" lang="en-US" altLang="zh-CN" sz="1800" b="1" dirty="0" smtClean="0">
              <a:solidFill>
                <a:srgbClr val="FF0000"/>
              </a:solidFill>
              <a:latin typeface="Times New Roman" panose="02020603050405020304" pitchFamily="18" charset="0"/>
              <a:sym typeface="Wingdings 2" panose="05020102010507070707" pitchFamily="18" charset="2"/>
            </a:endParaRP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自底向上</a:t>
            </a:r>
            <a:endParaRPr kumimoji="0" lang="en-US" altLang="zh-CN" sz="1800" b="1" dirty="0" smtClean="0">
              <a:solidFill>
                <a:srgbClr val="FF0000"/>
              </a:solidFill>
              <a:latin typeface="Times New Roman" panose="02020603050405020304" pitchFamily="18" charset="0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32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剪枝策略</a:t>
            </a: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smtClean="0"/>
              <a:t>程序中采用了一个比较简单的剪枝策略，即如</a:t>
            </a:r>
            <a:endParaRPr lang="en-US" altLang="zh-CN" sz="2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smtClean="0"/>
              <a:t>果剩余未考虑的顶点数加上团中顶点数不大于</a:t>
            </a:r>
            <a:endParaRPr lang="en-US" altLang="zh-CN" sz="2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smtClean="0"/>
              <a:t>当前解的顶点数，可停止继续深度搜索，否则继续深度递归，程序代码如下：</a:t>
            </a:r>
            <a:endParaRPr lang="en-US" altLang="zh-CN" sz="2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if(cn+n-i&gt;bestn)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  x[i]=0;//</a:t>
            </a:r>
            <a:r>
              <a:rPr lang="zh-CN" altLang="en-US" sz="2800" smtClean="0"/>
              <a:t>设置标志</a:t>
            </a:r>
            <a:r>
              <a:rPr lang="en-US" altLang="zh-CN" sz="2800" smtClean="0"/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  backtrack(i+1);//</a:t>
            </a:r>
            <a:r>
              <a:rPr lang="zh-CN" altLang="en-US" sz="2800" smtClean="0"/>
              <a:t>递归判断下一顶点</a:t>
            </a:r>
            <a:r>
              <a:rPr lang="en-US" altLang="zh-CN" sz="2800" smtClean="0"/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}</a:t>
            </a:r>
          </a:p>
        </p:txBody>
      </p:sp>
      <p:sp>
        <p:nvSpPr>
          <p:cNvPr id="75779" name="文本框 1"/>
          <p:cNvSpPr txBox="1">
            <a:spLocks noChangeArrowheads="1"/>
          </p:cNvSpPr>
          <p:nvPr/>
        </p:nvSpPr>
        <p:spPr bwMode="auto">
          <a:xfrm>
            <a:off x="661988" y="6053138"/>
            <a:ext cx="7972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cn</a:t>
            </a:r>
            <a:r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表示已经加入团的节点数，</a:t>
            </a:r>
            <a:r>
              <a:rPr kumimoji="1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n-i</a:t>
            </a:r>
            <a:r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表示剩余的节点数</a:t>
            </a:r>
            <a:endParaRPr kumimoji="1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进入右子树表示此节点不被包括在最大团，所以</a:t>
            </a:r>
            <a:r>
              <a:rPr kumimoji="1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x[i]=0</a:t>
            </a:r>
            <a:endParaRPr kumimoji="1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8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递归结束条件</a:t>
            </a:r>
          </a:p>
        </p:txBody>
      </p:sp>
      <p:sp>
        <p:nvSpPr>
          <p:cNvPr id="1536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smtClean="0"/>
              <a:t>当搜索到一个叶结点时，即可停止搜索，此时</a:t>
            </a:r>
            <a:endParaRPr lang="en-US" altLang="zh-CN" sz="2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smtClean="0"/>
              <a:t>更新最优解和最优值，程序代码如下：</a:t>
            </a:r>
            <a:endParaRPr lang="en-US" altLang="zh-CN" sz="2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if(i&gt;n)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  for(j=1;j&lt;=n;j++)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    bestx[j]=x[j];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  bestn=cn;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  return;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1335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编号占位符 3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3C49D8-0585-4BA1-A86E-BABA15AC74C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395288" y="765175"/>
            <a:ext cx="84978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F01"/>
              </a:buClr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解空间：子集树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F01"/>
              </a:buClr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可行性约束函数：顶点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到已选入的顶点集中每一个顶点都有边相连。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F01"/>
              </a:buClr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上界函数：有足够多的可选择顶点使得算法有可能在右子树中找到更大的团。 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323850" y="2097088"/>
            <a:ext cx="4654550" cy="47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private static void </a:t>
            </a: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backtrack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(int i)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if (i &gt; n)   {// 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到达叶结点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for (int j = 1; j &lt;= n; j++)   bestx[j] = x[j];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   bestn = cn;   return;  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// 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检查顶点 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与当前团的连接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boolean ok = true;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for (int j = 1; j &lt; i; j++)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   if (x[j] == 1 &amp;&amp; !a[i][j])    {// i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与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不相连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ok = false;     break;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if (ok)    {// 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进入左子树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x[i] = 1;  cn++;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   backtrack(i + 1);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   cn--;  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if (cn + n - i &gt; bestn)      {// 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进入右子树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x[i] =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   backtrack(i + 1);      }   }}</a:t>
            </a: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70661" name="Group 6"/>
          <p:cNvGrpSpPr>
            <a:grpSpLocks/>
          </p:cNvGrpSpPr>
          <p:nvPr/>
        </p:nvGrpSpPr>
        <p:grpSpPr bwMode="auto">
          <a:xfrm>
            <a:off x="5599113" y="1938338"/>
            <a:ext cx="2338387" cy="1258887"/>
            <a:chOff x="1258" y="3306"/>
            <a:chExt cx="1311" cy="705"/>
          </a:xfrm>
        </p:grpSpPr>
        <p:sp>
          <p:nvSpPr>
            <p:cNvPr id="70662" name="Oval 7"/>
            <p:cNvSpPr>
              <a:spLocks noChangeArrowheads="1"/>
            </p:cNvSpPr>
            <p:nvPr/>
          </p:nvSpPr>
          <p:spPr bwMode="auto">
            <a:xfrm>
              <a:off x="1270" y="3306"/>
              <a:ext cx="178" cy="204"/>
            </a:xfrm>
            <a:prstGeom prst="ellipse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70663" name="Oval 8"/>
            <p:cNvSpPr>
              <a:spLocks noChangeArrowheads="1"/>
            </p:cNvSpPr>
            <p:nvPr/>
          </p:nvSpPr>
          <p:spPr bwMode="auto">
            <a:xfrm>
              <a:off x="1882" y="3307"/>
              <a:ext cx="199" cy="204"/>
            </a:xfrm>
            <a:prstGeom prst="ellipse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70664" name="Oval 9"/>
            <p:cNvSpPr>
              <a:spLocks noChangeArrowheads="1"/>
            </p:cNvSpPr>
            <p:nvPr/>
          </p:nvSpPr>
          <p:spPr bwMode="auto">
            <a:xfrm>
              <a:off x="1258" y="3807"/>
              <a:ext cx="177" cy="204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70665" name="Oval 10"/>
            <p:cNvSpPr>
              <a:spLocks noChangeArrowheads="1"/>
            </p:cNvSpPr>
            <p:nvPr/>
          </p:nvSpPr>
          <p:spPr bwMode="auto">
            <a:xfrm>
              <a:off x="1892" y="3807"/>
              <a:ext cx="178" cy="204"/>
            </a:xfrm>
            <a:prstGeom prst="ellipse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70666" name="Oval 11"/>
            <p:cNvSpPr>
              <a:spLocks noChangeArrowheads="1"/>
            </p:cNvSpPr>
            <p:nvPr/>
          </p:nvSpPr>
          <p:spPr bwMode="auto">
            <a:xfrm>
              <a:off x="2392" y="3534"/>
              <a:ext cx="177" cy="204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</a:p>
          </p:txBody>
        </p:sp>
        <p:cxnSp>
          <p:nvCxnSpPr>
            <p:cNvPr id="70667" name="AutoShape 12"/>
            <p:cNvCxnSpPr>
              <a:cxnSpLocks noChangeShapeType="1"/>
              <a:stCxn id="70662" idx="6"/>
              <a:endCxn id="70663" idx="2"/>
            </p:cNvCxnSpPr>
            <p:nvPr/>
          </p:nvCxnSpPr>
          <p:spPr bwMode="auto">
            <a:xfrm>
              <a:off x="1459" y="3409"/>
              <a:ext cx="423" cy="1"/>
            </a:xfrm>
            <a:prstGeom prst="straightConnector1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668" name="AutoShape 13"/>
            <p:cNvCxnSpPr>
              <a:cxnSpLocks noChangeShapeType="1"/>
              <a:stCxn id="70662" idx="4"/>
              <a:endCxn id="70664" idx="0"/>
            </p:cNvCxnSpPr>
            <p:nvPr/>
          </p:nvCxnSpPr>
          <p:spPr bwMode="auto">
            <a:xfrm flipH="1">
              <a:off x="1347" y="3523"/>
              <a:ext cx="13" cy="27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669" name="AutoShape 14"/>
            <p:cNvCxnSpPr>
              <a:cxnSpLocks noChangeShapeType="1"/>
              <a:stCxn id="70664" idx="6"/>
              <a:endCxn id="70665" idx="2"/>
            </p:cNvCxnSpPr>
            <p:nvPr/>
          </p:nvCxnSpPr>
          <p:spPr bwMode="auto">
            <a:xfrm>
              <a:off x="1446" y="3909"/>
              <a:ext cx="436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670" name="AutoShape 15"/>
            <p:cNvCxnSpPr>
              <a:cxnSpLocks noChangeShapeType="1"/>
              <a:stCxn id="70665" idx="0"/>
              <a:endCxn id="70663" idx="4"/>
            </p:cNvCxnSpPr>
            <p:nvPr/>
          </p:nvCxnSpPr>
          <p:spPr bwMode="auto">
            <a:xfrm flipV="1">
              <a:off x="1982" y="3524"/>
              <a:ext cx="0" cy="270"/>
            </a:xfrm>
            <a:prstGeom prst="straightConnector1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671" name="AutoShape 16"/>
            <p:cNvCxnSpPr>
              <a:cxnSpLocks noChangeShapeType="1"/>
              <a:stCxn id="70662" idx="5"/>
              <a:endCxn id="70665" idx="1"/>
            </p:cNvCxnSpPr>
            <p:nvPr/>
          </p:nvCxnSpPr>
          <p:spPr bwMode="auto">
            <a:xfrm>
              <a:off x="1430" y="3489"/>
              <a:ext cx="482" cy="339"/>
            </a:xfrm>
            <a:prstGeom prst="straightConnector1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672" name="AutoShape 17"/>
            <p:cNvCxnSpPr>
              <a:cxnSpLocks noChangeShapeType="1"/>
              <a:stCxn id="70666" idx="1"/>
              <a:endCxn id="70663" idx="6"/>
            </p:cNvCxnSpPr>
            <p:nvPr/>
          </p:nvCxnSpPr>
          <p:spPr bwMode="auto">
            <a:xfrm flipH="1" flipV="1">
              <a:off x="2081" y="3410"/>
              <a:ext cx="328" cy="14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673" name="AutoShape 18"/>
            <p:cNvCxnSpPr>
              <a:cxnSpLocks noChangeShapeType="1"/>
              <a:stCxn id="70665" idx="6"/>
              <a:endCxn id="70666" idx="3"/>
            </p:cNvCxnSpPr>
            <p:nvPr/>
          </p:nvCxnSpPr>
          <p:spPr bwMode="auto">
            <a:xfrm flipV="1">
              <a:off x="2081" y="3717"/>
              <a:ext cx="328" cy="19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635133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时间复杂度</a:t>
            </a:r>
          </a:p>
        </p:txBody>
      </p:sp>
      <p:sp>
        <p:nvSpPr>
          <p:cNvPr id="7168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由于最大团问题是一个子集树问题，每个可行叶结点都做一次</a:t>
            </a:r>
            <a:r>
              <a:rPr lang="en-US" altLang="zh-CN" smtClean="0"/>
              <a:t>bestx</a:t>
            </a:r>
            <a:r>
              <a:rPr lang="zh-CN" altLang="en-US" smtClean="0"/>
              <a:t>更新，因此可知算法的时间复杂度为</a:t>
            </a:r>
            <a:r>
              <a:rPr lang="en-US" altLang="zh-CN" smtClean="0"/>
              <a:t>O(n2</a:t>
            </a:r>
            <a:r>
              <a:rPr lang="en-US" altLang="zh-CN" baseline="30000" smtClean="0"/>
              <a:t>n</a:t>
            </a:r>
            <a:r>
              <a:rPr lang="en-US" altLang="zh-CN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6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75BF87C-0649-274D-B932-39FBA3043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03977-53CE-8346-8CE1-9F95ED34BA9F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CN" sz="14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5896FE-AA7A-8049-A383-506107570E86}"/>
              </a:ext>
            </a:extLst>
          </p:cNvPr>
          <p:cNvSpPr txBox="1">
            <a:spLocks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课程内容</a:t>
            </a:r>
            <a:endParaRPr lang="zh-CN" altLang="en-US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6018"/>
              </p:ext>
            </p:extLst>
          </p:nvPr>
        </p:nvGraphicFramePr>
        <p:xfrm>
          <a:off x="756534" y="1939969"/>
          <a:ext cx="8291775" cy="2541336"/>
        </p:xfrm>
        <a:graphic>
          <a:graphicData uri="http://schemas.openxmlformats.org/drawingml/2006/table">
            <a:tbl>
              <a:tblPr firstRow="1" firstCol="1" bandRow="1"/>
              <a:tblGrid>
                <a:gridCol w="1854160">
                  <a:extLst>
                    <a:ext uri="{9D8B030D-6E8A-4147-A177-3AD203B41FA5}">
                      <a16:colId xmlns:a16="http://schemas.microsoft.com/office/drawing/2014/main" val="762068668"/>
                    </a:ext>
                  </a:extLst>
                </a:gridCol>
                <a:gridCol w="1865614">
                  <a:extLst>
                    <a:ext uri="{9D8B030D-6E8A-4147-A177-3AD203B41FA5}">
                      <a16:colId xmlns:a16="http://schemas.microsoft.com/office/drawing/2014/main" val="3927898707"/>
                    </a:ext>
                  </a:extLst>
                </a:gridCol>
                <a:gridCol w="3785191">
                  <a:extLst>
                    <a:ext uri="{9D8B030D-6E8A-4147-A177-3AD203B41FA5}">
                      <a16:colId xmlns:a16="http://schemas.microsoft.com/office/drawing/2014/main" val="993972393"/>
                    </a:ext>
                  </a:extLst>
                </a:gridCol>
                <a:gridCol w="786810">
                  <a:extLst>
                    <a:ext uri="{9D8B030D-6E8A-4147-A177-3AD203B41FA5}">
                      <a16:colId xmlns:a16="http://schemas.microsoft.com/office/drawing/2014/main" val="1288628771"/>
                    </a:ext>
                  </a:extLst>
                </a:gridCol>
              </a:tblGrid>
              <a:tr h="11121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内容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要求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学时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018058"/>
                  </a:ext>
                </a:extLst>
              </a:tr>
              <a:tr h="1112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知识单元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916486"/>
                  </a:ext>
                </a:extLst>
              </a:tr>
              <a:tr h="667265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贪心算法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基本概念和原理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通过活动安排问题的动态规划解法和贪心算法解法的比较，来理解贪心算法的基本概念和原理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916941"/>
                  </a:ext>
                </a:extLst>
              </a:tr>
              <a:tr h="1322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贪心算法具体应用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掌握使用贪心算法来求解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0-1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背包问题和小数背包问题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霍夫曼编码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最小生成树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最短路径等问题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186400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9745F096-5C8D-1E4D-8D43-4C9DAA27D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0" y="4504393"/>
            <a:ext cx="3866895" cy="207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lang="zh-CN" altLang="en-US" sz="1600" noProof="0" dirty="0" smtClean="0">
                <a:solidFill>
                  <a:srgbClr val="A60021"/>
                </a:solidFill>
                <a:latin typeface="Arial" panose="020B0604020202020204" pitchFamily="34" charset="0"/>
              </a:rPr>
              <a:t>贪心</a:t>
            </a:r>
            <a:r>
              <a:rPr lang="zh-CN" altLang="en-US" sz="1600" noProof="0" dirty="0" smtClean="0">
                <a:solidFill>
                  <a:srgbClr val="A60021"/>
                </a:solidFill>
                <a:latin typeface="Arial" panose="020B0604020202020204" pitchFamily="34" charset="0"/>
              </a:rPr>
              <a:t>算法</a:t>
            </a:r>
            <a:endParaRPr kumimoji="1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A60021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lvl="1" eaLnBrk="1" hangingPunct="1">
              <a:spcBef>
                <a:spcPts val="200"/>
              </a:spcBef>
              <a:buClr>
                <a:srgbClr val="FF0000"/>
              </a:buClr>
            </a:pPr>
            <a:r>
              <a:rPr lang="zh-CN" altLang="en-US" sz="1600" dirty="0" smtClean="0">
                <a:solidFill>
                  <a:srgbClr val="000000"/>
                </a:solidFill>
              </a:rPr>
              <a:t>优化</a:t>
            </a:r>
            <a:r>
              <a:rPr lang="zh-CN" altLang="en-US" sz="1600" dirty="0">
                <a:solidFill>
                  <a:srgbClr val="000000"/>
                </a:solidFill>
              </a:rPr>
              <a:t>问题</a:t>
            </a:r>
            <a:r>
              <a:rPr lang="zh-CN" altLang="en-US" sz="1600" dirty="0" smtClean="0">
                <a:solidFill>
                  <a:srgbClr val="000000"/>
                </a:solidFill>
              </a:rPr>
              <a:t>，</a:t>
            </a:r>
            <a:r>
              <a:rPr lang="zh-CN" altLang="en-US" sz="1600" dirty="0">
                <a:solidFill>
                  <a:srgbClr val="000000"/>
                </a:solidFill>
              </a:rPr>
              <a:t>消除动态性，每次只考虑一个子问题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 eaLnBrk="1" hangingPunct="1">
              <a:spcBef>
                <a:spcPts val="200"/>
              </a:spcBef>
              <a:buClr>
                <a:srgbClr val="FF0000"/>
              </a:buClr>
            </a:pPr>
            <a:r>
              <a:rPr lang="zh-CN" altLang="en-US" sz="1600" dirty="0" smtClean="0">
                <a:solidFill>
                  <a:srgbClr val="000000"/>
                </a:solidFill>
              </a:rPr>
              <a:t>贪心</a:t>
            </a:r>
            <a:r>
              <a:rPr lang="zh-CN" altLang="en-US" sz="1600" dirty="0">
                <a:solidFill>
                  <a:srgbClr val="000000"/>
                </a:solidFill>
              </a:rPr>
              <a:t>选择：从局部最优解可以得到全局最优</a:t>
            </a:r>
            <a:r>
              <a:rPr lang="zh-CN" altLang="en-US" sz="1600" dirty="0" smtClean="0">
                <a:solidFill>
                  <a:srgbClr val="000000"/>
                </a:solidFill>
              </a:rPr>
              <a:t>解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>
              <a:spcBef>
                <a:spcPts val="200"/>
              </a:spcBef>
              <a:buClr>
                <a:srgbClr val="FF0000"/>
              </a:buClr>
            </a:pPr>
            <a:r>
              <a:rPr lang="zh-CN" altLang="en-US" sz="1600" dirty="0">
                <a:solidFill>
                  <a:srgbClr val="000000"/>
                </a:solidFill>
              </a:rPr>
              <a:t>优化目标</a:t>
            </a:r>
            <a:r>
              <a:rPr lang="zh-CN" altLang="en-US" sz="1600" dirty="0" smtClean="0">
                <a:solidFill>
                  <a:srgbClr val="000000"/>
                </a:solidFill>
              </a:rPr>
              <a:t>局部化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>
              <a:spcBef>
                <a:spcPts val="200"/>
              </a:spcBef>
              <a:buClr>
                <a:srgbClr val="FF0000"/>
              </a:buClr>
            </a:pPr>
            <a:r>
              <a:rPr lang="zh-CN" altLang="en-US" sz="1600" dirty="0">
                <a:solidFill>
                  <a:srgbClr val="000000"/>
                </a:solidFill>
              </a:rPr>
              <a:t>步骤：确定问题的最优子结构，定义递归</a:t>
            </a:r>
            <a:r>
              <a:rPr lang="zh-CN" altLang="en-US" sz="1600" dirty="0" smtClean="0">
                <a:solidFill>
                  <a:srgbClr val="000000"/>
                </a:solidFill>
              </a:rPr>
              <a:t>解，证明正确性，设计贪心</a:t>
            </a:r>
            <a:r>
              <a:rPr lang="zh-CN" altLang="en-US" sz="1600" dirty="0">
                <a:solidFill>
                  <a:srgbClr val="000000"/>
                </a:solidFill>
              </a:rPr>
              <a:t>选择策略的递归或迭代算法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13" y="4787146"/>
            <a:ext cx="3539396" cy="1954712"/>
          </a:xfrm>
          <a:prstGeom prst="rect">
            <a:avLst/>
          </a:prstGeom>
        </p:spPr>
      </p:pic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4113766" y="4829418"/>
            <a:ext cx="242422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动态规划</a:t>
            </a:r>
            <a:r>
              <a:rPr kumimoji="0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+</a:t>
            </a:r>
            <a:r>
              <a:rPr kumimoji="0"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消除动态性</a:t>
            </a:r>
            <a:endParaRPr kumimoji="0" lang="en-US" altLang="zh-CN" sz="1800" b="1" dirty="0" smtClean="0">
              <a:solidFill>
                <a:srgbClr val="FF0000"/>
              </a:solidFill>
              <a:latin typeface="Times New Roman" panose="02020603050405020304" pitchFamily="18" charset="0"/>
              <a:sym typeface="Wingdings 2" panose="05020102010507070707" pitchFamily="18" charset="2"/>
            </a:endParaRP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自顶向下</a:t>
            </a:r>
            <a:endParaRPr kumimoji="0"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75BF87C-0649-274D-B932-39FBA3043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03977-53CE-8346-8CE1-9F95ED34BA9F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CN" sz="14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5896FE-AA7A-8049-A383-506107570E86}"/>
              </a:ext>
            </a:extLst>
          </p:cNvPr>
          <p:cNvSpPr txBox="1">
            <a:spLocks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课程内容</a:t>
            </a:r>
            <a:endParaRPr lang="zh-CN" altLang="en-US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11964"/>
              </p:ext>
            </p:extLst>
          </p:nvPr>
        </p:nvGraphicFramePr>
        <p:xfrm>
          <a:off x="772482" y="2009299"/>
          <a:ext cx="8291775" cy="1950720"/>
        </p:xfrm>
        <a:graphic>
          <a:graphicData uri="http://schemas.openxmlformats.org/drawingml/2006/table">
            <a:tbl>
              <a:tblPr firstRow="1" firstCol="1" bandRow="1"/>
              <a:tblGrid>
                <a:gridCol w="1854160">
                  <a:extLst>
                    <a:ext uri="{9D8B030D-6E8A-4147-A177-3AD203B41FA5}">
                      <a16:colId xmlns:a16="http://schemas.microsoft.com/office/drawing/2014/main" val="762068668"/>
                    </a:ext>
                  </a:extLst>
                </a:gridCol>
                <a:gridCol w="1865614">
                  <a:extLst>
                    <a:ext uri="{9D8B030D-6E8A-4147-A177-3AD203B41FA5}">
                      <a16:colId xmlns:a16="http://schemas.microsoft.com/office/drawing/2014/main" val="3927898707"/>
                    </a:ext>
                  </a:extLst>
                </a:gridCol>
                <a:gridCol w="3785191">
                  <a:extLst>
                    <a:ext uri="{9D8B030D-6E8A-4147-A177-3AD203B41FA5}">
                      <a16:colId xmlns:a16="http://schemas.microsoft.com/office/drawing/2014/main" val="993972393"/>
                    </a:ext>
                  </a:extLst>
                </a:gridCol>
                <a:gridCol w="786810">
                  <a:extLst>
                    <a:ext uri="{9D8B030D-6E8A-4147-A177-3AD203B41FA5}">
                      <a16:colId xmlns:a16="http://schemas.microsoft.com/office/drawing/2014/main" val="1288628771"/>
                    </a:ext>
                  </a:extLst>
                </a:gridCol>
              </a:tblGrid>
              <a:tr h="11121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内容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要求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学时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018058"/>
                  </a:ext>
                </a:extLst>
              </a:tr>
              <a:tr h="1112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知识单元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704" marR="417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916486"/>
                  </a:ext>
                </a:extLst>
              </a:tr>
              <a:tr h="4448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图算法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图的遍历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掌握深度优先搜索、广度优先搜索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掌握深度优先在图的无回路性判定、拓扑排序、寻找图的关节点、强连通分支、网络页面检索等方面的应用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掌握广度优先在选择一个节点到其他节点最少边的应用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8601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55A022-97E5-2A48-A72A-9AE81DBB5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953" y="4318533"/>
            <a:ext cx="4055194" cy="194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600" kern="0" dirty="0" smtClean="0"/>
              <a:t>深度优先搜索</a:t>
            </a:r>
            <a:endParaRPr lang="en-CA" altLang="zh-CN" sz="1600" kern="0" dirty="0" smtClean="0"/>
          </a:p>
          <a:p>
            <a:pPr lvl="1">
              <a:spcBef>
                <a:spcPts val="0"/>
              </a:spcBef>
            </a:pPr>
            <a:r>
              <a:rPr lang="zh-CN" altLang="en-US" sz="1600" kern="0" dirty="0"/>
              <a:t>思路：从一个顶点</a:t>
            </a:r>
            <a:r>
              <a:rPr lang="en-US" altLang="zh-CN" sz="1600" kern="0" dirty="0"/>
              <a:t>v</a:t>
            </a:r>
            <a:r>
              <a:rPr lang="zh-CN" altLang="en-US" sz="1600" kern="0" dirty="0" smtClean="0"/>
              <a:t>出发，依次</a:t>
            </a:r>
            <a:r>
              <a:rPr lang="zh-CN" altLang="en-US" sz="1600" kern="0" dirty="0"/>
              <a:t>对</a:t>
            </a:r>
            <a:r>
              <a:rPr lang="en-US" altLang="zh-CN" sz="1600" kern="0" dirty="0"/>
              <a:t>v</a:t>
            </a:r>
            <a:r>
              <a:rPr lang="zh-CN" altLang="en-US" sz="1600" kern="0" dirty="0"/>
              <a:t>的邻接顶点进行递归调用</a:t>
            </a:r>
            <a:endParaRPr lang="en-US" altLang="zh-CN" sz="1600" kern="0" dirty="0" smtClean="0"/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/>
              <a:t>实现：堆栈</a:t>
            </a:r>
            <a:endParaRPr lang="en-CA" altLang="zh-CN" sz="1600" kern="0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lang="zh-CN" altLang="en-US" sz="1600" kern="0" dirty="0" smtClean="0"/>
              <a:t>广度</a:t>
            </a:r>
            <a:r>
              <a:rPr lang="en-US" altLang="zh-CN" sz="1600" kern="0" dirty="0"/>
              <a:t>(</a:t>
            </a:r>
            <a:r>
              <a:rPr lang="zh-CN" altLang="en-US" sz="1600" kern="0" dirty="0"/>
              <a:t>宽度</a:t>
            </a:r>
            <a:r>
              <a:rPr lang="en-US" altLang="zh-CN" sz="1600" kern="0" dirty="0"/>
              <a:t>)</a:t>
            </a:r>
            <a:r>
              <a:rPr lang="zh-CN" altLang="en-US" sz="1600" kern="0" dirty="0"/>
              <a:t>优先搜索</a:t>
            </a:r>
            <a:endParaRPr lang="en-CA" altLang="zh-CN" sz="1600" kern="0" dirty="0" smtClean="0"/>
          </a:p>
          <a:p>
            <a:pPr lvl="1">
              <a:spcBef>
                <a:spcPts val="0"/>
              </a:spcBef>
            </a:pPr>
            <a:r>
              <a:rPr lang="zh-CN" altLang="en-US" sz="1600" kern="0" dirty="0"/>
              <a:t>思路：在访问一个顶点</a:t>
            </a:r>
            <a:r>
              <a:rPr lang="en-US" altLang="zh-CN" sz="1600" kern="0" dirty="0"/>
              <a:t>v</a:t>
            </a:r>
            <a:r>
              <a:rPr lang="zh-CN" altLang="en-US" sz="1600" kern="0" dirty="0"/>
              <a:t>后，接下来依次访问邻接于</a:t>
            </a:r>
            <a:r>
              <a:rPr lang="en-US" altLang="zh-CN" sz="1600" kern="0" dirty="0"/>
              <a:t>v</a:t>
            </a:r>
            <a:r>
              <a:rPr lang="zh-CN" altLang="en-US" sz="1600" kern="0" dirty="0"/>
              <a:t>的所有</a:t>
            </a:r>
            <a:r>
              <a:rPr lang="zh-CN" altLang="en-US" sz="1600" kern="0" dirty="0" smtClean="0"/>
              <a:t>顶点</a:t>
            </a:r>
            <a:endParaRPr lang="en-CA" altLang="zh-CN" sz="1600" kern="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1600" dirty="0">
                <a:latin typeface="Times New Roman" panose="02020603050405020304" pitchFamily="18" charset="0"/>
              </a:rPr>
              <a:t>实现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：队列</a:t>
            </a:r>
            <a:endParaRPr lang="zh-CN" altLang="en-US" sz="1600" kern="0" dirty="0" smtClean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619" y="4040799"/>
            <a:ext cx="3692950" cy="1247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619" y="5369442"/>
            <a:ext cx="3774814" cy="14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0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75BF87C-0649-274D-B932-39FBA3043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03977-53CE-8346-8CE1-9F95ED34BA9F}" type="slidenum">
              <a:rPr kumimoji="0" lang="zh-C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CN" sz="14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5896FE-AA7A-8049-A383-506107570E86}"/>
              </a:ext>
            </a:extLst>
          </p:cNvPr>
          <p:cNvSpPr txBox="1">
            <a:spLocks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课程内容</a:t>
            </a:r>
            <a:endParaRPr lang="zh-CN" altLang="en-US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290772"/>
              </p:ext>
            </p:extLst>
          </p:nvPr>
        </p:nvGraphicFramePr>
        <p:xfrm>
          <a:off x="473150" y="536806"/>
          <a:ext cx="8038214" cy="3901440"/>
        </p:xfrm>
        <a:graphic>
          <a:graphicData uri="http://schemas.openxmlformats.org/drawingml/2006/table">
            <a:tbl>
              <a:tblPr firstRow="1" firstCol="1" bandRow="1"/>
              <a:tblGrid>
                <a:gridCol w="1797462">
                  <a:extLst>
                    <a:ext uri="{9D8B030D-6E8A-4147-A177-3AD203B41FA5}">
                      <a16:colId xmlns:a16="http://schemas.microsoft.com/office/drawing/2014/main" val="1257837897"/>
                    </a:ext>
                  </a:extLst>
                </a:gridCol>
                <a:gridCol w="2333287">
                  <a:extLst>
                    <a:ext uri="{9D8B030D-6E8A-4147-A177-3AD203B41FA5}">
                      <a16:colId xmlns:a16="http://schemas.microsoft.com/office/drawing/2014/main" val="599995353"/>
                    </a:ext>
                  </a:extLst>
                </a:gridCol>
                <a:gridCol w="3056860">
                  <a:extLst>
                    <a:ext uri="{9D8B030D-6E8A-4147-A177-3AD203B41FA5}">
                      <a16:colId xmlns:a16="http://schemas.microsoft.com/office/drawing/2014/main" val="3887285239"/>
                    </a:ext>
                  </a:extLst>
                </a:gridCol>
                <a:gridCol w="850605">
                  <a:extLst>
                    <a:ext uri="{9D8B030D-6E8A-4147-A177-3AD203B41FA5}">
                      <a16:colId xmlns:a16="http://schemas.microsoft.com/office/drawing/2014/main" val="2809443651"/>
                    </a:ext>
                  </a:extLst>
                </a:gridCol>
              </a:tblGrid>
              <a:tr h="8754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内容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要求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学时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577204"/>
                  </a:ext>
                </a:extLst>
              </a:tr>
              <a:tr h="87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知识单元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黑体" panose="02010609060101010101" pitchFamily="49" charset="-122"/>
                        </a:rPr>
                        <a:t>知识点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77407"/>
                  </a:ext>
                </a:extLst>
              </a:tr>
              <a:tr h="700391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i="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回溯和分支限界</a:t>
                      </a:r>
                      <a:endParaRPr lang="zh-CN" sz="16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基本概念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理解回溯法的基本概念、通用方法，理解状态空间树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理解分支限界基本思路和常用的方法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831" marR="328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91891"/>
                  </a:ext>
                </a:extLst>
              </a:tr>
              <a:tr h="3501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回溯法应用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掌握用回溯法求解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后问题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0-1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背包问题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最大团问题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图的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m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着色问题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29143"/>
                  </a:ext>
                </a:extLst>
              </a:tr>
              <a:tr h="6128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分支限界法应用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掌握通过分支限界求解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单源最短路径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0-1</a:t>
                      </a: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背包问题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旅行商问题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任务分配</a:t>
                      </a:r>
                      <a:r>
                        <a:rPr lang="zh-CN" sz="1600" kern="1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3874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55A022-97E5-2A48-A72A-9AE81DBB5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76" y="4531981"/>
            <a:ext cx="4423145" cy="194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600" kern="0" dirty="0" smtClean="0"/>
              <a:t>回溯法</a:t>
            </a:r>
            <a:endParaRPr lang="en-CA" altLang="zh-CN" sz="1600" kern="0" dirty="0" smtClean="0"/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步骤：定义</a:t>
            </a:r>
            <a:r>
              <a:rPr lang="zh-CN" alt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问题的解</a:t>
            </a:r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空间，确定解空间结构，以</a:t>
            </a:r>
            <a:r>
              <a:rPr lang="zh-CN" altLang="en-US" sz="16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深度优先</a:t>
            </a:r>
            <a:r>
              <a:rPr lang="zh-CN" alt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方式搜索解空间，</a:t>
            </a:r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并用</a:t>
            </a:r>
            <a:r>
              <a:rPr lang="zh-CN" alt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剪枝函数避免无效搜索</a:t>
            </a:r>
          </a:p>
          <a:p>
            <a:pPr lvl="1">
              <a:spcBef>
                <a:spcPts val="0"/>
              </a:spcBef>
            </a:pPr>
            <a:r>
              <a:rPr kumimoji="0"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存储：堆栈，</a:t>
            </a:r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活</a:t>
            </a:r>
            <a:r>
              <a:rPr lang="zh-CN" alt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节点的所有可行子节点被遍历后才被从栈中弹出</a:t>
            </a:r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通用</a:t>
            </a:r>
            <a:r>
              <a:rPr lang="zh-CN" alt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</a:t>
            </a:r>
            <a:r>
              <a:rPr lang="en-US" altLang="zh-CN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当检测到部分解</a:t>
            </a:r>
            <a:r>
              <a:rPr lang="en-US" altLang="zh-CN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(x1,…, </a:t>
            </a:r>
            <a:r>
              <a:rPr lang="en-US" altLang="zh-CN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xj</a:t>
            </a:r>
            <a:r>
              <a:rPr lang="en-US" altLang="zh-CN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，继续考虑 </a:t>
            </a:r>
            <a:r>
              <a:rPr lang="en-US" altLang="zh-CN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(x1,…, </a:t>
            </a:r>
            <a:r>
              <a:rPr lang="en-US" altLang="zh-CN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xj</a:t>
            </a:r>
            <a:r>
              <a:rPr lang="en-US" altLang="zh-CN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xj+1</a:t>
            </a:r>
            <a:r>
              <a:rPr lang="en-US" altLang="zh-CN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应用：</a:t>
            </a:r>
            <a:r>
              <a:rPr kumimoji="0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找出满足约束条件的所有</a:t>
            </a:r>
            <a:r>
              <a:rPr kumimoji="0"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endParaRPr kumimoji="0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55A022-97E5-2A48-A72A-9AE81DBB5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163" y="4612094"/>
            <a:ext cx="4384381" cy="194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600" kern="0" dirty="0" smtClean="0"/>
              <a:t>分支限界法</a:t>
            </a:r>
            <a:endParaRPr lang="en-CA" altLang="zh-CN" sz="1600" kern="0" dirty="0" smtClean="0"/>
          </a:p>
          <a:p>
            <a:pPr lvl="1"/>
            <a:r>
              <a:rPr lang="zh-CN" altLang="en-US" sz="1600" dirty="0">
                <a:latin typeface="Times New Roman" panose="02020603050405020304" pitchFamily="18" charset="0"/>
              </a:rPr>
              <a:t>以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广度优先</a:t>
            </a:r>
            <a:r>
              <a:rPr lang="zh-CN" altLang="en-US" sz="1600" dirty="0">
                <a:latin typeface="Times New Roman" panose="02020603050405020304" pitchFamily="18" charset="0"/>
              </a:rPr>
              <a:t>或以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最小耗费（最大效益）</a:t>
            </a:r>
            <a:r>
              <a:rPr lang="zh-CN" altLang="en-US" sz="1600" dirty="0">
                <a:latin typeface="Times New Roman" panose="02020603050405020304" pitchFamily="18" charset="0"/>
              </a:rPr>
              <a:t>优先的方式搜索解空间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树，</a:t>
            </a:r>
            <a:r>
              <a:rPr lang="zh-CN" alt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并用剪枝函数避免无效</a:t>
            </a:r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endParaRPr lang="zh-CN" altLang="en-US" sz="1600" dirty="0">
              <a:latin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kumimoji="0"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存储</a:t>
            </a:r>
            <a:r>
              <a:rPr kumimoji="0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kumimoji="0"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队列或优先队列，</a:t>
            </a:r>
            <a:r>
              <a:rPr kumimoji="0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每个节点只有一次成为活节点的机会</a:t>
            </a:r>
          </a:p>
          <a:p>
            <a:pPr lvl="1">
              <a:spcBef>
                <a:spcPts val="0"/>
              </a:spcBef>
            </a:pPr>
            <a:r>
              <a:rPr lang="zh-CN" altLang="en-US" sz="1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应用：</a:t>
            </a:r>
            <a:r>
              <a:rPr kumimoji="0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找出满足约束条件的一个解或特定意义下的最优解</a:t>
            </a:r>
          </a:p>
        </p:txBody>
      </p:sp>
    </p:spTree>
    <p:extLst>
      <p:ext uri="{BB962C8B-B14F-4D97-AF65-F5344CB8AC3E}">
        <p14:creationId xmlns:p14="http://schemas.microsoft.com/office/powerpoint/2010/main" val="14848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宋体"/>
      </a:majorFont>
      <a:minorFont>
        <a:latin typeface="Tahoma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宋体"/>
      </a:majorFont>
      <a:minorFont>
        <a:latin typeface="Tahoma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宋体"/>
      </a:majorFont>
      <a:minorFont>
        <a:latin typeface="Tahoma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13480</TotalTime>
  <Words>4666</Words>
  <Application>Microsoft Office PowerPoint</Application>
  <PresentationFormat>全屏显示(4:3)</PresentationFormat>
  <Paragraphs>790</Paragraphs>
  <Slides>63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63</vt:i4>
      </vt:variant>
    </vt:vector>
  </HeadingPairs>
  <TitlesOfParts>
    <vt:vector size="82" baseType="lpstr">
      <vt:lpstr>等线</vt:lpstr>
      <vt:lpstr>仿宋</vt:lpstr>
      <vt:lpstr>黑体</vt:lpstr>
      <vt:lpstr>楷体_GB2312</vt:lpstr>
      <vt:lpstr>宋体</vt:lpstr>
      <vt:lpstr>宋体</vt:lpstr>
      <vt:lpstr>Arial</vt:lpstr>
      <vt:lpstr>Calibri</vt:lpstr>
      <vt:lpstr>Cambria Math</vt:lpstr>
      <vt:lpstr>Courier New</vt:lpstr>
      <vt:lpstr>Georgia</vt:lpstr>
      <vt:lpstr>Symbol</vt:lpstr>
      <vt:lpstr>Tahoma</vt:lpstr>
      <vt:lpstr>Times New Roman</vt:lpstr>
      <vt:lpstr>Wingdings</vt:lpstr>
      <vt:lpstr>Wingdings 2</vt:lpstr>
      <vt:lpstr>Blends</vt:lpstr>
      <vt:lpstr>1_Blends</vt:lpstr>
      <vt:lpstr>2_Blends</vt:lpstr>
      <vt:lpstr>PowerPoint 演示文稿</vt:lpstr>
      <vt:lpstr>课程考核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动态规划练习</vt:lpstr>
      <vt:lpstr>分治</vt:lpstr>
      <vt:lpstr>PowerPoint 演示文稿</vt:lpstr>
      <vt:lpstr>PowerPoint 演示文稿</vt:lpstr>
      <vt:lpstr>PowerPoint 演示文稿</vt:lpstr>
      <vt:lpstr>PowerPoint 演示文稿</vt:lpstr>
      <vt:lpstr>DP方法求最大子数组问题</vt:lpstr>
      <vt:lpstr>DP方法求最大子数组问题</vt:lpstr>
      <vt:lpstr>DP方法求最大子数组问题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PowerPoint 演示文稿</vt:lpstr>
      <vt:lpstr>PowerPoint 演示文稿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21-22期末试题</vt:lpstr>
      <vt:lpstr>习题-1.23,1.26</vt:lpstr>
      <vt:lpstr>习题-1.31</vt:lpstr>
      <vt:lpstr>习题-4.29</vt:lpstr>
      <vt:lpstr>习题-6.19</vt:lpstr>
      <vt:lpstr>习题-7.30</vt:lpstr>
      <vt:lpstr>习题-8.34</vt:lpstr>
      <vt:lpstr>最大团问题</vt:lpstr>
      <vt:lpstr>最大团问题</vt:lpstr>
      <vt:lpstr>最大团问题：算法设计</vt:lpstr>
      <vt:lpstr>最大团问题：示例说明</vt:lpstr>
      <vt:lpstr>判断顶点是否可入团</vt:lpstr>
      <vt:lpstr>剪枝策略</vt:lpstr>
      <vt:lpstr>递归结束条件</vt:lpstr>
      <vt:lpstr>PowerPoint 演示文稿</vt:lpstr>
      <vt:lpstr>时间复杂度</vt:lpstr>
    </vt:vector>
  </TitlesOfParts>
  <Company>WHU 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离 散 数 学</dc:title>
  <dc:creator>cctang, fliu</dc:creator>
  <cp:lastModifiedBy>Li Yuqing</cp:lastModifiedBy>
  <cp:revision>685</cp:revision>
  <cp:lastPrinted>1601-01-01T00:00:00Z</cp:lastPrinted>
  <dcterms:created xsi:type="dcterms:W3CDTF">2003-07-02T00:00:48Z</dcterms:created>
  <dcterms:modified xsi:type="dcterms:W3CDTF">2022-12-14T01:28:26Z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